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Fira Sans Extra Condensed Medium"/>
      <p:regular r:id="rId26"/>
      <p:bold r:id="rId27"/>
      <p:italic r:id="rId28"/>
      <p:boldItalic r:id="rId29"/>
    </p:embeddedFont>
    <p:embeddedFont>
      <p:font typeface="Squada One"/>
      <p:regular r:id="rId30"/>
    </p:embeddedFont>
    <p:embeddedFont>
      <p:font typeface="Barlow Semi Condensed"/>
      <p:regular r:id="rId31"/>
      <p:bold r:id="rId32"/>
      <p:italic r:id="rId33"/>
      <p:boldItalic r:id="rId34"/>
    </p:embeddedFont>
    <p:embeddedFont>
      <p:font typeface="Roboto Slab Regular"/>
      <p:regular r:id="rId35"/>
      <p:bold r:id="rId36"/>
    </p:embeddedFont>
    <p:embeddedFont>
      <p:font typeface="Saira ExtraCondensed SemiBold"/>
      <p:regular r:id="rId37"/>
      <p:bold r:id="rId38"/>
    </p:embeddedFont>
    <p:embeddedFont>
      <p:font typeface="Saira ExtraCondensed Medium"/>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ExtraCondensedMedium-bold.fntdata"/><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regular.fntdata"/><Relationship Id="rId25" Type="http://schemas.openxmlformats.org/officeDocument/2006/relationships/font" Target="fonts/Roboto-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regular.fntdata"/><Relationship Id="rId30" Type="http://schemas.openxmlformats.org/officeDocument/2006/relationships/font" Target="fonts/SquadaOne-regular.fntdata"/><Relationship Id="rId11" Type="http://schemas.openxmlformats.org/officeDocument/2006/relationships/slide" Target="slides/slide6.xml"/><Relationship Id="rId33" Type="http://schemas.openxmlformats.org/officeDocument/2006/relationships/font" Target="fonts/BarlowSemiCondensed-italic.fntdata"/><Relationship Id="rId10" Type="http://schemas.openxmlformats.org/officeDocument/2006/relationships/slide" Target="slides/slide5.xml"/><Relationship Id="rId32" Type="http://schemas.openxmlformats.org/officeDocument/2006/relationships/font" Target="fonts/BarlowSemiCondensed-bold.fntdata"/><Relationship Id="rId13" Type="http://schemas.openxmlformats.org/officeDocument/2006/relationships/slide" Target="slides/slide8.xml"/><Relationship Id="rId35" Type="http://schemas.openxmlformats.org/officeDocument/2006/relationships/font" Target="fonts/RobotoSlabRegular-regular.fntdata"/><Relationship Id="rId12" Type="http://schemas.openxmlformats.org/officeDocument/2006/relationships/slide" Target="slides/slide7.xml"/><Relationship Id="rId34" Type="http://schemas.openxmlformats.org/officeDocument/2006/relationships/font" Target="fonts/BarlowSemiCondensed-boldItalic.fntdata"/><Relationship Id="rId15" Type="http://schemas.openxmlformats.org/officeDocument/2006/relationships/slide" Target="slides/slide10.xml"/><Relationship Id="rId37" Type="http://schemas.openxmlformats.org/officeDocument/2006/relationships/font" Target="fonts/SairaExtraCondensedSemiBold-regular.fntdata"/><Relationship Id="rId14" Type="http://schemas.openxmlformats.org/officeDocument/2006/relationships/slide" Target="slides/slide9.xml"/><Relationship Id="rId36" Type="http://schemas.openxmlformats.org/officeDocument/2006/relationships/font" Target="fonts/RobotoSlabRegular-bold.fntdata"/><Relationship Id="rId17" Type="http://schemas.openxmlformats.org/officeDocument/2006/relationships/slide" Target="slides/slide12.xml"/><Relationship Id="rId39" Type="http://schemas.openxmlformats.org/officeDocument/2006/relationships/font" Target="fonts/SairaExtraCondensedMedium-regular.fntdata"/><Relationship Id="rId16" Type="http://schemas.openxmlformats.org/officeDocument/2006/relationships/slide" Target="slides/slide11.xml"/><Relationship Id="rId38" Type="http://schemas.openxmlformats.org/officeDocument/2006/relationships/font" Target="fonts/SairaExtraCondense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1efe9c88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1efe9c88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We also conducted lift analysis for 5 frequent attributes selected from casual and hardcore gamer subreddits. For the casual gamer subreddit we found a notably high value lift value for the buy attribute of 3.87 for playstation 5 much higher than xbox , for hardcore gamers PS5 still beat out xbox in the buy attribute however, PC was actually the most dominant amongst hardcore gamers. Playstation 5 also had a very low lift value of .283 multiplayer games which makes logical sense as they tend to focus on single player games and graphics where Xbox tends to focus on multiplayer experience which corresponds to their lift score of 1.7. Additionally, price found higher lift values amongst both groups of gamers for the price attribute although noticably more for hardcore gamers.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efe9c88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1efe9c8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Next we decided to conduct sentiment analysis.</a:t>
            </a:r>
            <a:r>
              <a:rPr lang="es" sz="1200">
                <a:solidFill>
                  <a:srgbClr val="212121"/>
                </a:solidFill>
                <a:highlight>
                  <a:srgbClr val="FFFFFF"/>
                </a:highlight>
                <a:latin typeface="Roboto"/>
                <a:ea typeface="Roboto"/>
                <a:cs typeface="Roboto"/>
                <a:sym typeface="Roboto"/>
              </a:rPr>
              <a:t> A score close to 0 equates to a more neutral sentiment where the closer the vader score is to 1 the more positive the sentiment. This was our sentiment analysis for the hardcore gamers subreddit. For xbox; multiplayer, buy, games and quality attributes all had high positive sentiment where price is relatively neutral. </a:t>
            </a:r>
            <a:r>
              <a:rPr lang="es" sz="1200">
                <a:solidFill>
                  <a:srgbClr val="212121"/>
                </a:solidFill>
                <a:highlight>
                  <a:srgbClr val="FFFFFF"/>
                </a:highlight>
                <a:latin typeface="Roboto"/>
                <a:ea typeface="Roboto"/>
                <a:cs typeface="Roboto"/>
                <a:sym typeface="Roboto"/>
              </a:rPr>
              <a:t>Playstation</a:t>
            </a:r>
            <a:r>
              <a:rPr lang="es" sz="1200">
                <a:solidFill>
                  <a:srgbClr val="212121"/>
                </a:solidFill>
                <a:highlight>
                  <a:srgbClr val="FFFFFF"/>
                </a:highlight>
                <a:latin typeface="Roboto"/>
                <a:ea typeface="Roboto"/>
                <a:cs typeface="Roboto"/>
                <a:sym typeface="Roboto"/>
              </a:rPr>
              <a:t> had a very high multiplayer sentiment which is interesting as we normally relate </a:t>
            </a:r>
            <a:r>
              <a:rPr lang="es" sz="1200">
                <a:solidFill>
                  <a:srgbClr val="212121"/>
                </a:solidFill>
                <a:highlight>
                  <a:srgbClr val="FFFFFF"/>
                </a:highlight>
                <a:latin typeface="Roboto"/>
                <a:ea typeface="Roboto"/>
                <a:cs typeface="Roboto"/>
                <a:sym typeface="Roboto"/>
              </a:rPr>
              <a:t>playstation to single player games</a:t>
            </a:r>
            <a:r>
              <a:rPr lang="es" sz="1200">
                <a:solidFill>
                  <a:srgbClr val="212121"/>
                </a:solidFill>
                <a:highlight>
                  <a:srgbClr val="FFFFFF"/>
                </a:highlight>
                <a:latin typeface="Roboto"/>
                <a:ea typeface="Roboto"/>
                <a:cs typeface="Roboto"/>
                <a:sym typeface="Roboto"/>
              </a:rPr>
              <a:t>. Playstation quality sentiment is much higher than xbox which just shows playstation users value quality as a very important attribute.</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efe9c88d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1efe9c88d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From the casual gamers subreddit xbox has a strong online sentiment of .54 where PS5 had  0 mentions of online attribute. This highlights again a major difference between the platforms where xbox tends to focus more on online multiplayer games where </a:t>
            </a:r>
            <a:r>
              <a:rPr lang="es" sz="1200">
                <a:solidFill>
                  <a:srgbClr val="212121"/>
                </a:solidFill>
                <a:highlight>
                  <a:srgbClr val="FFFFFF"/>
                </a:highlight>
                <a:latin typeface="Roboto"/>
                <a:ea typeface="Roboto"/>
                <a:cs typeface="Roboto"/>
                <a:sym typeface="Roboto"/>
              </a:rPr>
              <a:t>playstation</a:t>
            </a:r>
            <a:r>
              <a:rPr lang="es" sz="1200">
                <a:solidFill>
                  <a:srgbClr val="212121"/>
                </a:solidFill>
                <a:highlight>
                  <a:srgbClr val="FFFFFF"/>
                </a:highlight>
                <a:latin typeface="Roboto"/>
                <a:ea typeface="Roboto"/>
                <a:cs typeface="Roboto"/>
                <a:sym typeface="Roboto"/>
              </a:rPr>
              <a:t> gamers </a:t>
            </a:r>
            <a:r>
              <a:rPr lang="es" sz="1200">
                <a:solidFill>
                  <a:srgbClr val="212121"/>
                </a:solidFill>
                <a:highlight>
                  <a:srgbClr val="FFFFFF"/>
                </a:highlight>
                <a:latin typeface="Roboto"/>
                <a:ea typeface="Roboto"/>
                <a:cs typeface="Roboto"/>
                <a:sym typeface="Roboto"/>
              </a:rPr>
              <a:t>prefer</a:t>
            </a:r>
            <a:r>
              <a:rPr lang="es" sz="1200">
                <a:solidFill>
                  <a:srgbClr val="212121"/>
                </a:solidFill>
                <a:highlight>
                  <a:srgbClr val="FFFFFF"/>
                </a:highlight>
                <a:latin typeface="Roboto"/>
                <a:ea typeface="Roboto"/>
                <a:cs typeface="Roboto"/>
                <a:sym typeface="Roboto"/>
              </a:rPr>
              <a:t> high quality </a:t>
            </a:r>
            <a:r>
              <a:rPr lang="es" sz="1200">
                <a:solidFill>
                  <a:srgbClr val="212121"/>
                </a:solidFill>
                <a:highlight>
                  <a:srgbClr val="FFFFFF"/>
                </a:highlight>
                <a:latin typeface="Roboto"/>
                <a:ea typeface="Roboto"/>
                <a:cs typeface="Roboto"/>
                <a:sym typeface="Roboto"/>
              </a:rPr>
              <a:t>single player</a:t>
            </a:r>
            <a:r>
              <a:rPr lang="es" sz="1200">
                <a:solidFill>
                  <a:srgbClr val="212121"/>
                </a:solidFill>
                <a:highlight>
                  <a:srgbClr val="FFFFFF"/>
                </a:highlight>
                <a:latin typeface="Roboto"/>
                <a:ea typeface="Roboto"/>
                <a:cs typeface="Roboto"/>
                <a:sym typeface="Roboto"/>
              </a:rPr>
              <a:t> games. Additionally, for PS5 the sentiment for games is very strong and positive suggesting their selection of games is very optimal. Price sentiment is neutral for both which leads us to believe the pricing for xbox and ps5 are both pretty spot on.</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1efe9c88d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1efe9c88d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We also found the top 5 attributes for xbox and ps5 fan bases. As you can see we found </a:t>
            </a:r>
            <a:r>
              <a:rPr lang="es" sz="1200">
                <a:solidFill>
                  <a:srgbClr val="212121"/>
                </a:solidFill>
                <a:highlight>
                  <a:srgbClr val="FFFFFF"/>
                </a:highlight>
                <a:latin typeface="Roboto"/>
                <a:ea typeface="Roboto"/>
                <a:cs typeface="Roboto"/>
                <a:sym typeface="Roboto"/>
              </a:rPr>
              <a:t>similar</a:t>
            </a:r>
            <a:r>
              <a:rPr lang="es" sz="1200">
                <a:solidFill>
                  <a:srgbClr val="212121"/>
                </a:solidFill>
                <a:highlight>
                  <a:srgbClr val="FFFFFF"/>
                </a:highlight>
                <a:latin typeface="Roboto"/>
                <a:ea typeface="Roboto"/>
                <a:cs typeface="Roboto"/>
                <a:sym typeface="Roboto"/>
              </a:rPr>
              <a:t> attributes for both.</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1efe9c88d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1efe9c88d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and finally we have our analysis for top 5 attributes with fan bases.  One thing to note is we used the xbox fan base for sentiment on the xbox and the ps5 fan base for sentiment on the play station as that makes the most sense. Among the xbox fan base they had the strongest positive feelings about the quality as far as xbox goes, followed by a positive sentiment about game selection. Also, both the buy and price sentiments were positive suggesting that the console is not over priced for the fan base..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Playstation 5 had the strongest sentiment with the graphics attribute, buy and price were also both positive sentiments again which </a:t>
            </a:r>
            <a:r>
              <a:rPr lang="es" sz="1200">
                <a:solidFill>
                  <a:srgbClr val="212121"/>
                </a:solidFill>
                <a:highlight>
                  <a:srgbClr val="FFFFFF"/>
                </a:highlight>
                <a:latin typeface="Roboto"/>
                <a:ea typeface="Roboto"/>
                <a:cs typeface="Roboto"/>
                <a:sym typeface="Roboto"/>
              </a:rPr>
              <a:t>allows</a:t>
            </a:r>
            <a:r>
              <a:rPr lang="es" sz="1200">
                <a:solidFill>
                  <a:srgbClr val="212121"/>
                </a:solidFill>
                <a:highlight>
                  <a:srgbClr val="FFFFFF"/>
                </a:highlight>
                <a:latin typeface="Roboto"/>
                <a:ea typeface="Roboto"/>
                <a:cs typeface="Roboto"/>
                <a:sym typeface="Roboto"/>
              </a:rPr>
              <a:t> us to also conclude that playstation is not over priced. Overall, from our analysis the fan bases bases seem to have a positive sentime, therefore we can conclude the fan bases are currently happy with both of their respective platforms.</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1efe9c88d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1efe9c88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1efe9c88d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1efe9c88d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4d0e54301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d0e54301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Talk about two consoles. Xbox Series X and Playstation 5. </a:t>
            </a:r>
            <a:endParaRPr/>
          </a:p>
          <a:p>
            <a:pPr indent="0" lvl="0" marL="0" rtl="0" algn="l">
              <a:spcBef>
                <a:spcPts val="0"/>
              </a:spcBef>
              <a:spcAft>
                <a:spcPts val="0"/>
              </a:spcAft>
              <a:buNone/>
            </a:pPr>
            <a:r>
              <a:rPr lang="es"/>
              <a:t>Both are releasing this fall. </a:t>
            </a:r>
            <a:endParaRPr/>
          </a:p>
          <a:p>
            <a:pPr indent="0" lvl="0" marL="0" rtl="0" algn="l">
              <a:spcBef>
                <a:spcPts val="0"/>
              </a:spcBef>
              <a:spcAft>
                <a:spcPts val="0"/>
              </a:spcAft>
              <a:buNone/>
            </a:pPr>
            <a:r>
              <a:rPr lang="es"/>
              <a:t>Want to see how public feels about two consoles and report back to Microsoft and Sony.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1efe9c8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1efe9c8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Introduce Reddit online forum.</a:t>
            </a:r>
            <a:endParaRPr/>
          </a:p>
          <a:p>
            <a:pPr indent="0" lvl="0" marL="0" rtl="0" algn="l">
              <a:spcBef>
                <a:spcPts val="0"/>
              </a:spcBef>
              <a:spcAft>
                <a:spcPts val="0"/>
              </a:spcAft>
              <a:buNone/>
            </a:pPr>
            <a:r>
              <a:rPr lang="es"/>
              <a:t>Talk about why each demographic is segmented for each. </a:t>
            </a:r>
            <a:endParaRPr/>
          </a:p>
          <a:p>
            <a:pPr indent="0" lvl="0" marL="0" rtl="0" algn="l">
              <a:spcBef>
                <a:spcPts val="0"/>
              </a:spcBef>
              <a:spcAft>
                <a:spcPts val="0"/>
              </a:spcAft>
              <a:buNone/>
            </a:pPr>
            <a:r>
              <a:rPr lang="es"/>
              <a:t>Popular posts and comments were scraped to gather popular sentiment.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1efe9c88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1efe9c88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Word frequency yielded not that much.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1efe9c7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1efe9c7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Word frequency yielded not that much.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
              <a:t>Lift analysis did not make sense because it was nothing to compare it to. It was a segmented fan base for either the xbox or the PS5</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Top 5 attributes were as mentioned</a:t>
            </a:r>
            <a:endParaRPr/>
          </a:p>
          <a:p>
            <a:pPr indent="0" lvl="0" marL="0" rtl="0" algn="l">
              <a:spcBef>
                <a:spcPts val="0"/>
              </a:spcBef>
              <a:spcAft>
                <a:spcPts val="0"/>
              </a:spcAft>
              <a:buNone/>
            </a:pPr>
            <a:r>
              <a:rPr lang="es"/>
              <a:t>General word frequency analysis which was not really useful in this situation</a:t>
            </a:r>
            <a:endParaRPr/>
          </a:p>
          <a:p>
            <a:pPr indent="0" lvl="0" marL="0" rtl="0" algn="l">
              <a:spcBef>
                <a:spcPts val="0"/>
              </a:spcBef>
              <a:spcAft>
                <a:spcPts val="0"/>
              </a:spcAft>
              <a:buNone/>
            </a:pPr>
            <a:r>
              <a:rPr lang="es"/>
              <a:t>Sentiment analysis using Vader</a:t>
            </a:r>
            <a:endParaRPr/>
          </a:p>
          <a:p>
            <a:pPr indent="-298450" lvl="0" marL="457200" rtl="0" algn="l">
              <a:spcBef>
                <a:spcPts val="0"/>
              </a:spcBef>
              <a:spcAft>
                <a:spcPts val="0"/>
              </a:spcAft>
              <a:buSzPts val="1100"/>
              <a:buChar char="-"/>
            </a:pPr>
            <a:r>
              <a:rPr lang="es"/>
              <a:t>Using Vader lexicon we got the average sentiment and the sentiments for the top 5 attributes </a:t>
            </a:r>
            <a:endParaRPr/>
          </a:p>
          <a:p>
            <a:pPr indent="0" lvl="0" marL="0" rtl="0" algn="l">
              <a:spcBef>
                <a:spcPts val="0"/>
              </a:spcBef>
              <a:spcAft>
                <a:spcPts val="0"/>
              </a:spcAft>
              <a:buNone/>
            </a:pPr>
            <a:r>
              <a:rPr lang="es"/>
              <a:t>Then we did the same for Fan base of PS5</a:t>
            </a:r>
            <a:endParaRPr/>
          </a:p>
          <a:p>
            <a:pPr indent="-298450" lvl="0" marL="457200" rtl="0" algn="l">
              <a:spcBef>
                <a:spcPts val="0"/>
              </a:spcBef>
              <a:spcAft>
                <a:spcPts val="0"/>
              </a:spcAft>
              <a:buSzPts val="1100"/>
              <a:buChar char="-"/>
            </a:pPr>
            <a:r>
              <a:rPr lang="es"/>
              <a:t>We did the attribute frequency to get the top 5</a:t>
            </a:r>
            <a:endParaRPr/>
          </a:p>
          <a:p>
            <a:pPr indent="-298450" lvl="0" marL="457200" rtl="0" algn="l">
              <a:spcBef>
                <a:spcPts val="0"/>
              </a:spcBef>
              <a:spcAft>
                <a:spcPts val="0"/>
              </a:spcAft>
              <a:buSzPts val="1100"/>
              <a:buChar char="-"/>
            </a:pPr>
            <a:r>
              <a:rPr lang="es"/>
              <a:t>General word frequency analysis which did not show us much and then went on to sentiment analysis using Vader compound scores</a:t>
            </a:r>
            <a:endParaRPr/>
          </a:p>
          <a:p>
            <a:pPr indent="-298450" lvl="0" marL="457200" rtl="0" algn="l">
              <a:spcBef>
                <a:spcPts val="0"/>
              </a:spcBef>
              <a:spcAft>
                <a:spcPts val="0"/>
              </a:spcAft>
              <a:buSzPts val="1100"/>
              <a:buChar char="-"/>
            </a:pPr>
            <a:r>
              <a:rPr lang="es"/>
              <a:t>Getting the average sentiment and sentiments for each of the top 5 attributes and their means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1efe9c88d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1efe9c88d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212121"/>
                </a:solidFill>
                <a:highlight>
                  <a:srgbClr val="FFFFFF"/>
                </a:highlight>
                <a:latin typeface="Roboto"/>
                <a:ea typeface="Roboto"/>
                <a:cs typeface="Roboto"/>
                <a:sym typeface="Roboto"/>
              </a:rPr>
              <a:t>In casual gamers the xbox is compared more to pc than ps5 being compared to PC.</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200">
                <a:solidFill>
                  <a:srgbClr val="212121"/>
                </a:solidFill>
                <a:highlight>
                  <a:srgbClr val="FFFFFF"/>
                </a:highlight>
                <a:latin typeface="Roboto"/>
                <a:ea typeface="Roboto"/>
                <a:cs typeface="Roboto"/>
                <a:sym typeface="Roboto"/>
              </a:rPr>
              <a:t>in Hardcore gamers xbox to pc was compared more in hardcore gamers and the ps5 was compared to xbox.</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1efe9c88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1efe9c88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rgbClr val="212121"/>
                </a:solidFill>
                <a:highlight>
                  <a:srgbClr val="FFFFFF"/>
                </a:highlight>
              </a:rPr>
              <a:t>Casual gamers prefer to buy a PC but When comparing just PS5 and XBOX, xbox would be more preferred.</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s">
                <a:solidFill>
                  <a:srgbClr val="212121"/>
                </a:solidFill>
                <a:highlight>
                  <a:srgbClr val="FFFFFF"/>
                </a:highlight>
              </a:rPr>
              <a:t>Hardcore gamers also seem to prefer a PC but When comparing just PS5 and XBOX, PS5 is more preferred.</a:t>
            </a:r>
            <a:endParaRPr>
              <a:solidFill>
                <a:srgbClr val="212121"/>
              </a:solidFill>
              <a:highlight>
                <a:srgbClr val="FFFFFF"/>
              </a:highlight>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1efe9c88d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1efe9c88d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Casual gamers would prefer to buy a PC. When comparing just PS5 and XBOX, xbox  would win.</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Hardcore gamers would prefer to buy a PC. When comparing jsust PS5 and XBOX, PS5 wins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One of the main reasons why PC seems to so popular is because PC’s seem to be more affordable and has other uses and not just gaming.</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bg>
      <p:bgPr>
        <a:gradFill>
          <a:gsLst>
            <a:gs pos="0">
              <a:srgbClr val="10D6B6">
                <a:alpha val="70588"/>
              </a:srgbClr>
            </a:gs>
            <a:gs pos="100000">
              <a:srgbClr val="7337D4"/>
            </a:gs>
          </a:gsLst>
          <a:lin ang="0" scaled="0"/>
        </a:gra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flipH="1">
            <a:off x="1144850" y="2646075"/>
            <a:ext cx="33942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
        <p:nvSpPr>
          <p:cNvPr id="15" name="Google Shape;15;p2"/>
          <p:cNvSpPr txBox="1"/>
          <p:nvPr>
            <p:ph idx="1" type="subTitle"/>
          </p:nvPr>
        </p:nvSpPr>
        <p:spPr>
          <a:xfrm flipH="1">
            <a:off x="1144700" y="3316575"/>
            <a:ext cx="19344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400"/>
              <a:buNone/>
              <a:defRPr sz="1400">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cxnSp>
        <p:nvCxnSpPr>
          <p:cNvPr id="16" name="Google Shape;16;p2"/>
          <p:cNvCxnSpPr/>
          <p:nvPr/>
        </p:nvCxnSpPr>
        <p:spPr>
          <a:xfrm>
            <a:off x="1257850" y="3246250"/>
            <a:ext cx="4641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6_1">
    <p:bg>
      <p:bgPr>
        <a:gradFill>
          <a:gsLst>
            <a:gs pos="0">
              <a:srgbClr val="10D6B6">
                <a:alpha val="70588"/>
              </a:srgbClr>
            </a:gs>
            <a:gs pos="100000">
              <a:srgbClr val="7337D4"/>
            </a:gs>
          </a:gsLst>
          <a:lin ang="0" scaled="0"/>
        </a:gradFill>
      </p:bgPr>
    </p:bg>
    <p:spTree>
      <p:nvGrpSpPr>
        <p:cNvPr id="75" name="Shape 75"/>
        <p:cNvGrpSpPr/>
        <p:nvPr/>
      </p:nvGrpSpPr>
      <p:grpSpPr>
        <a:xfrm>
          <a:off x="0" y="0"/>
          <a:ext cx="0" cy="0"/>
          <a:chOff x="0" y="0"/>
          <a:chExt cx="0" cy="0"/>
        </a:xfrm>
      </p:grpSpPr>
      <p:sp>
        <p:nvSpPr>
          <p:cNvPr id="76" name="Google Shape;76;p11"/>
          <p:cNvSpPr/>
          <p:nvPr/>
        </p:nvSpPr>
        <p:spPr>
          <a:xfrm>
            <a:off x="0" y="560550"/>
            <a:ext cx="9144000" cy="4022400"/>
          </a:xfrm>
          <a:prstGeom prst="rect">
            <a:avLst/>
          </a:prstGeom>
          <a:gradFill>
            <a:gsLst>
              <a:gs pos="0">
                <a:srgbClr val="7337D4">
                  <a:alpha val="62352"/>
                </a:srgbClr>
              </a:gs>
              <a:gs pos="100000">
                <a:srgbClr val="10D6B6">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cxnSp>
        <p:nvCxnSpPr>
          <p:cNvPr id="78" name="Google Shape;78;p11"/>
          <p:cNvCxnSpPr/>
          <p:nvPr/>
        </p:nvCxnSpPr>
        <p:spPr>
          <a:xfrm>
            <a:off x="0" y="2730450"/>
            <a:ext cx="4576500" cy="0"/>
          </a:xfrm>
          <a:prstGeom prst="straightConnector1">
            <a:avLst/>
          </a:prstGeom>
          <a:noFill/>
          <a:ln cap="flat" cmpd="sng" w="28575">
            <a:solidFill>
              <a:srgbClr val="FFFFFF"/>
            </a:solidFill>
            <a:prstDash val="solid"/>
            <a:round/>
            <a:headEnd len="med" w="med" type="none"/>
            <a:tailEnd len="med" w="med" type="none"/>
          </a:ln>
        </p:spPr>
      </p:cxnSp>
      <p:sp>
        <p:nvSpPr>
          <p:cNvPr id="79" name="Google Shape;79;p11"/>
          <p:cNvSpPr txBox="1"/>
          <p:nvPr>
            <p:ph idx="1" type="subTitle"/>
          </p:nvPr>
        </p:nvSpPr>
        <p:spPr>
          <a:xfrm flipH="1">
            <a:off x="4576500" y="28066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0" name="Google Shape;80;p11"/>
          <p:cNvSpPr txBox="1"/>
          <p:nvPr>
            <p:ph idx="2" type="subTitle"/>
          </p:nvPr>
        </p:nvSpPr>
        <p:spPr>
          <a:xfrm flipH="1">
            <a:off x="4576500" y="31480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1" name="Google Shape;81;p11"/>
          <p:cNvSpPr txBox="1"/>
          <p:nvPr>
            <p:ph idx="3" type="subTitle"/>
          </p:nvPr>
        </p:nvSpPr>
        <p:spPr>
          <a:xfrm flipH="1">
            <a:off x="4576500" y="34894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2" name="Google Shape;82;p11"/>
          <p:cNvSpPr txBox="1"/>
          <p:nvPr>
            <p:ph idx="4" type="subTitle"/>
          </p:nvPr>
        </p:nvSpPr>
        <p:spPr>
          <a:xfrm flipH="1">
            <a:off x="4576500" y="38308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_1_2">
    <p:bg>
      <p:bgPr>
        <a:gradFill>
          <a:gsLst>
            <a:gs pos="0">
              <a:srgbClr val="10D6B6">
                <a:alpha val="70588"/>
              </a:srgbClr>
            </a:gs>
            <a:gs pos="100000">
              <a:srgbClr val="7337D4"/>
            </a:gs>
          </a:gsLst>
          <a:lin ang="0" scaled="0"/>
        </a:gradFill>
      </p:bgPr>
    </p:bg>
    <p:spTree>
      <p:nvGrpSpPr>
        <p:cNvPr id="83" name="Shape 83"/>
        <p:cNvGrpSpPr/>
        <p:nvPr/>
      </p:nvGrpSpPr>
      <p:grpSpPr>
        <a:xfrm>
          <a:off x="0" y="0"/>
          <a:ext cx="0" cy="0"/>
          <a:chOff x="0" y="0"/>
          <a:chExt cx="0" cy="0"/>
        </a:xfrm>
      </p:grpSpPr>
      <p:sp>
        <p:nvSpPr>
          <p:cNvPr id="84" name="Google Shape;84;p12"/>
          <p:cNvSpPr/>
          <p:nvPr/>
        </p:nvSpPr>
        <p:spPr>
          <a:xfrm>
            <a:off x="0" y="560550"/>
            <a:ext cx="9144000" cy="4022400"/>
          </a:xfrm>
          <a:prstGeom prst="rect">
            <a:avLst/>
          </a:prstGeom>
          <a:gradFill>
            <a:gsLst>
              <a:gs pos="0">
                <a:srgbClr val="7337D4">
                  <a:alpha val="62352"/>
                </a:srgbClr>
              </a:gs>
              <a:gs pos="100000">
                <a:srgbClr val="10D6B6">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txBox="1"/>
          <p:nvPr>
            <p:ph type="ctrTitle"/>
          </p:nvPr>
        </p:nvSpPr>
        <p:spPr>
          <a:xfrm flipH="1">
            <a:off x="4457674" y="1862650"/>
            <a:ext cx="4209300" cy="85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cxnSp>
        <p:nvCxnSpPr>
          <p:cNvPr id="86" name="Google Shape;86;p12"/>
          <p:cNvCxnSpPr/>
          <p:nvPr/>
        </p:nvCxnSpPr>
        <p:spPr>
          <a:xfrm rot="10800000">
            <a:off x="4567500" y="2730450"/>
            <a:ext cx="4576500" cy="0"/>
          </a:xfrm>
          <a:prstGeom prst="straightConnector1">
            <a:avLst/>
          </a:prstGeom>
          <a:noFill/>
          <a:ln cap="flat" cmpd="sng" w="28575">
            <a:solidFill>
              <a:srgbClr val="FFFFFF"/>
            </a:solidFill>
            <a:prstDash val="solid"/>
            <a:round/>
            <a:headEnd len="med" w="med" type="none"/>
            <a:tailEnd len="med" w="med" type="none"/>
          </a:ln>
        </p:spPr>
      </p:cxnSp>
      <p:sp>
        <p:nvSpPr>
          <p:cNvPr id="87" name="Google Shape;87;p12"/>
          <p:cNvSpPr txBox="1"/>
          <p:nvPr>
            <p:ph idx="1" type="subTitle"/>
          </p:nvPr>
        </p:nvSpPr>
        <p:spPr>
          <a:xfrm>
            <a:off x="2327475" y="2806650"/>
            <a:ext cx="2892000" cy="162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_1_1">
    <p:bg>
      <p:bgPr>
        <a:gradFill>
          <a:gsLst>
            <a:gs pos="0">
              <a:srgbClr val="10D6B6">
                <a:alpha val="70588"/>
              </a:srgbClr>
            </a:gs>
            <a:gs pos="100000">
              <a:srgbClr val="7337D4"/>
            </a:gs>
          </a:gsLst>
          <a:lin ang="0" scaled="0"/>
        </a:grad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a:off x="2788350" y="3170250"/>
            <a:ext cx="3567300" cy="30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90" name="Google Shape;90;p13"/>
          <p:cNvSpPr txBox="1"/>
          <p:nvPr>
            <p:ph idx="1" type="subTitle"/>
          </p:nvPr>
        </p:nvSpPr>
        <p:spPr>
          <a:xfrm flipH="1">
            <a:off x="2064750" y="1973250"/>
            <a:ext cx="5014500" cy="11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91" name="Google Shape;91;p13"/>
          <p:cNvCxnSpPr/>
          <p:nvPr/>
        </p:nvCxnSpPr>
        <p:spPr>
          <a:xfrm>
            <a:off x="-6925" y="981700"/>
            <a:ext cx="7016700" cy="2834400"/>
          </a:xfrm>
          <a:prstGeom prst="bentConnector3">
            <a:avLst>
              <a:gd fmla="val 12316" name="adj1"/>
            </a:avLst>
          </a:prstGeom>
          <a:noFill/>
          <a:ln cap="flat" cmpd="sng" w="28575">
            <a:solidFill>
              <a:srgbClr val="FFFFFF"/>
            </a:solidFill>
            <a:prstDash val="solid"/>
            <a:round/>
            <a:headEnd len="med" w="med" type="none"/>
            <a:tailEnd len="med" w="med" type="none"/>
          </a:ln>
        </p:spPr>
      </p:cxnSp>
      <p:cxnSp>
        <p:nvCxnSpPr>
          <p:cNvPr id="92" name="Google Shape;92;p13"/>
          <p:cNvCxnSpPr/>
          <p:nvPr/>
        </p:nvCxnSpPr>
        <p:spPr>
          <a:xfrm rot="10800000">
            <a:off x="2204950" y="1597150"/>
            <a:ext cx="6962100" cy="2585400"/>
          </a:xfrm>
          <a:prstGeom prst="bentConnector3">
            <a:avLst>
              <a:gd fmla="val 11419" name="adj1"/>
            </a:avLst>
          </a:prstGeom>
          <a:noFill/>
          <a:ln cap="flat" cmpd="sng" w="28575">
            <a:solidFill>
              <a:srgbClr val="FFFFFF"/>
            </a:solidFill>
            <a:prstDash val="solid"/>
            <a:round/>
            <a:headEnd len="med" w="med" type="none"/>
            <a:tailEnd len="med" w="med" type="none"/>
          </a:ln>
        </p:spPr>
      </p:cxnSp>
      <p:cxnSp>
        <p:nvCxnSpPr>
          <p:cNvPr id="93" name="Google Shape;93;p13"/>
          <p:cNvCxnSpPr>
            <a:endCxn id="89" idx="1"/>
          </p:cNvCxnSpPr>
          <p:nvPr/>
        </p:nvCxnSpPr>
        <p:spPr>
          <a:xfrm rot="-5400000">
            <a:off x="1162200" y="3586500"/>
            <a:ext cx="1888200" cy="1364100"/>
          </a:xfrm>
          <a:prstGeom prst="bentConnector2">
            <a:avLst/>
          </a:prstGeom>
          <a:noFill/>
          <a:ln cap="flat" cmpd="sng" w="28575">
            <a:solidFill>
              <a:srgbClr val="FFFFFF"/>
            </a:solidFill>
            <a:prstDash val="solid"/>
            <a:round/>
            <a:headEnd len="med" w="med" type="none"/>
            <a:tailEnd len="med" w="med" type="none"/>
          </a:ln>
        </p:spPr>
      </p:cxnSp>
      <p:cxnSp>
        <p:nvCxnSpPr>
          <p:cNvPr id="94" name="Google Shape;94;p13"/>
          <p:cNvCxnSpPr>
            <a:endCxn id="89" idx="3"/>
          </p:cNvCxnSpPr>
          <p:nvPr/>
        </p:nvCxnSpPr>
        <p:spPr>
          <a:xfrm flipH="1" rot="5400000">
            <a:off x="6084450" y="3595650"/>
            <a:ext cx="1881300" cy="1338900"/>
          </a:xfrm>
          <a:prstGeom prst="bentConnector2">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BOXES">
  <p:cSld name="CUSTOM_6_1_1_1_1">
    <p:bg>
      <p:bgPr>
        <a:gradFill>
          <a:gsLst>
            <a:gs pos="0">
              <a:srgbClr val="10D6B6">
                <a:alpha val="70588"/>
              </a:srgbClr>
            </a:gs>
            <a:gs pos="100000">
              <a:srgbClr val="7337D4"/>
            </a:gs>
          </a:gsLst>
          <a:lin ang="0" scaled="0"/>
        </a:gradFill>
      </p:bgPr>
    </p:bg>
    <p:spTree>
      <p:nvGrpSpPr>
        <p:cNvPr id="95" name="Shape 95"/>
        <p:cNvGrpSpPr/>
        <p:nvPr/>
      </p:nvGrpSpPr>
      <p:grpSpPr>
        <a:xfrm>
          <a:off x="0" y="0"/>
          <a:ext cx="0" cy="0"/>
          <a:chOff x="0" y="0"/>
          <a:chExt cx="0" cy="0"/>
        </a:xfrm>
      </p:grpSpPr>
      <p:sp>
        <p:nvSpPr>
          <p:cNvPr id="96" name="Google Shape;96;p14"/>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97" name="Google Shape;97;p14"/>
          <p:cNvCxnSpPr>
            <a:stCxn id="96"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
        <p:nvSpPr>
          <p:cNvPr id="98" name="Google Shape;98;p14"/>
          <p:cNvSpPr/>
          <p:nvPr/>
        </p:nvSpPr>
        <p:spPr>
          <a:xfrm>
            <a:off x="1780400" y="1322325"/>
            <a:ext cx="1988100" cy="2065200"/>
          </a:xfrm>
          <a:prstGeom prst="rect">
            <a:avLst/>
          </a:prstGeom>
          <a:solidFill>
            <a:srgbClr val="494ECE">
              <a:alpha val="51540"/>
            </a:srgbClr>
          </a:solidFill>
          <a:ln cap="flat" cmpd="sng" w="28575">
            <a:solidFill>
              <a:srgbClr val="7337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99" name="Google Shape;99;p14"/>
          <p:cNvSpPr txBox="1"/>
          <p:nvPr>
            <p:ph idx="2" type="ctrTitle"/>
          </p:nvPr>
        </p:nvSpPr>
        <p:spPr>
          <a:xfrm>
            <a:off x="2210934" y="22801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4"/>
          <p:cNvSpPr txBox="1"/>
          <p:nvPr>
            <p:ph idx="1" type="subTitle"/>
          </p:nvPr>
        </p:nvSpPr>
        <p:spPr>
          <a:xfrm>
            <a:off x="2084700" y="24526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101" name="Google Shape;101;p14"/>
          <p:cNvSpPr/>
          <p:nvPr/>
        </p:nvSpPr>
        <p:spPr>
          <a:xfrm>
            <a:off x="3577850" y="2456125"/>
            <a:ext cx="1988100" cy="2065200"/>
          </a:xfrm>
          <a:prstGeom prst="rect">
            <a:avLst/>
          </a:prstGeom>
          <a:solidFill>
            <a:srgbClr val="00FFFF">
              <a:alpha val="45380"/>
            </a:srgbClr>
          </a:solid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02" name="Google Shape;102;p14"/>
          <p:cNvSpPr txBox="1"/>
          <p:nvPr>
            <p:ph idx="3" type="ctrTitle"/>
          </p:nvPr>
        </p:nvSpPr>
        <p:spPr>
          <a:xfrm>
            <a:off x="4008384" y="34139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3" name="Google Shape;103;p14"/>
          <p:cNvSpPr txBox="1"/>
          <p:nvPr>
            <p:ph idx="4" type="subTitle"/>
          </p:nvPr>
        </p:nvSpPr>
        <p:spPr>
          <a:xfrm>
            <a:off x="3882150" y="35864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104" name="Google Shape;104;p14"/>
          <p:cNvSpPr/>
          <p:nvPr/>
        </p:nvSpPr>
        <p:spPr>
          <a:xfrm>
            <a:off x="5375500" y="1322325"/>
            <a:ext cx="1988100" cy="2065200"/>
          </a:xfrm>
          <a:prstGeom prst="rect">
            <a:avLst/>
          </a:prstGeom>
          <a:solidFill>
            <a:srgbClr val="10D6B6">
              <a:alpha val="70590"/>
            </a:srgbClr>
          </a:solidFill>
          <a:ln cap="flat" cmpd="sng" w="28575">
            <a:solidFill>
              <a:srgbClr val="11E4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05" name="Google Shape;105;p14"/>
          <p:cNvSpPr txBox="1"/>
          <p:nvPr>
            <p:ph idx="5" type="ctrTitle"/>
          </p:nvPr>
        </p:nvSpPr>
        <p:spPr>
          <a:xfrm>
            <a:off x="5806034" y="22801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6" name="Google Shape;106;p14"/>
          <p:cNvSpPr txBox="1"/>
          <p:nvPr>
            <p:ph idx="6" type="subTitle"/>
          </p:nvPr>
        </p:nvSpPr>
        <p:spPr>
          <a:xfrm>
            <a:off x="5679800" y="24526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6_1_1_1_1_1">
    <p:bg>
      <p:bgPr>
        <a:gradFill>
          <a:gsLst>
            <a:gs pos="0">
              <a:srgbClr val="10D6B6">
                <a:alpha val="70588"/>
              </a:srgbClr>
            </a:gs>
            <a:gs pos="100000">
              <a:srgbClr val="7337D4"/>
            </a:gs>
          </a:gsLst>
          <a:lin ang="0" scaled="0"/>
        </a:gradFill>
      </p:bgPr>
    </p:bg>
    <p:spTree>
      <p:nvGrpSpPr>
        <p:cNvPr id="107" name="Shape 107"/>
        <p:cNvGrpSpPr/>
        <p:nvPr/>
      </p:nvGrpSpPr>
      <p:grpSpPr>
        <a:xfrm>
          <a:off x="0" y="0"/>
          <a:ext cx="0" cy="0"/>
          <a:chOff x="0" y="0"/>
          <a:chExt cx="0" cy="0"/>
        </a:xfrm>
      </p:grpSpPr>
      <p:sp>
        <p:nvSpPr>
          <p:cNvPr id="108" name="Google Shape;108;p15"/>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109" name="Google Shape;109;p15"/>
          <p:cNvCxnSpPr>
            <a:stCxn id="108"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
        <p:nvSpPr>
          <p:cNvPr id="110" name="Google Shape;110;p15"/>
          <p:cNvSpPr/>
          <p:nvPr/>
        </p:nvSpPr>
        <p:spPr>
          <a:xfrm>
            <a:off x="815350" y="2853050"/>
            <a:ext cx="3594900" cy="1130100"/>
          </a:xfrm>
          <a:prstGeom prst="rect">
            <a:avLst/>
          </a:prstGeom>
          <a:solidFill>
            <a:srgbClr val="494ECE">
              <a:alpha val="51540"/>
            </a:srgbClr>
          </a:solidFill>
          <a:ln cap="flat" cmpd="sng" w="28575">
            <a:solidFill>
              <a:srgbClr val="7337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1" name="Google Shape;111;p15"/>
          <p:cNvSpPr/>
          <p:nvPr/>
        </p:nvSpPr>
        <p:spPr>
          <a:xfrm>
            <a:off x="1878200" y="1616125"/>
            <a:ext cx="5387400" cy="1384200"/>
          </a:xfrm>
          <a:prstGeom prst="rect">
            <a:avLst/>
          </a:prstGeom>
          <a:solidFill>
            <a:srgbClr val="00FFFF">
              <a:alpha val="45380"/>
            </a:srgbClr>
          </a:solid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2" name="Google Shape;112;p15"/>
          <p:cNvSpPr/>
          <p:nvPr/>
        </p:nvSpPr>
        <p:spPr>
          <a:xfrm>
            <a:off x="4218450" y="3465375"/>
            <a:ext cx="3594900" cy="898200"/>
          </a:xfrm>
          <a:prstGeom prst="rect">
            <a:avLst/>
          </a:prstGeom>
          <a:solidFill>
            <a:srgbClr val="10D6B6">
              <a:alpha val="70590"/>
            </a:srgbClr>
          </a:solidFill>
          <a:ln cap="flat" cmpd="sng" w="28575">
            <a:solidFill>
              <a:srgbClr val="11E4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3" name="Google Shape;113;p15"/>
          <p:cNvSpPr txBox="1"/>
          <p:nvPr>
            <p:ph hasCustomPrompt="1" idx="2" type="title"/>
          </p:nvPr>
        </p:nvSpPr>
        <p:spPr>
          <a:xfrm>
            <a:off x="2637350" y="1882375"/>
            <a:ext cx="3869400" cy="85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7200"/>
              <a:buNone/>
              <a:defRPr sz="7200">
                <a:solidFill>
                  <a:srgbClr val="FFFFFF"/>
                </a:solidFill>
              </a:defRPr>
            </a:lvl1pPr>
            <a:lvl2pPr lvl="1"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4" name="Google Shape;114;p15"/>
          <p:cNvSpPr txBox="1"/>
          <p:nvPr>
            <p:ph hasCustomPrompt="1" idx="3" type="title"/>
          </p:nvPr>
        </p:nvSpPr>
        <p:spPr>
          <a:xfrm>
            <a:off x="967476" y="3129125"/>
            <a:ext cx="329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5" name="Google Shape;115;p15"/>
          <p:cNvSpPr txBox="1"/>
          <p:nvPr>
            <p:ph hasCustomPrompt="1" idx="4" type="title"/>
          </p:nvPr>
        </p:nvSpPr>
        <p:spPr>
          <a:xfrm>
            <a:off x="4414951" y="3629950"/>
            <a:ext cx="320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itleOnly">
  <p:cSld name="TITLE_ONLY">
    <p:bg>
      <p:bgPr>
        <a:gradFill>
          <a:gsLst>
            <a:gs pos="0">
              <a:srgbClr val="10D6B6">
                <a:alpha val="70588"/>
              </a:srgbClr>
            </a:gs>
            <a:gs pos="100000">
              <a:srgbClr val="7337D4"/>
            </a:gs>
          </a:gsLst>
          <a:lin ang="0" scaled="0"/>
        </a:gradFill>
      </p:bgPr>
    </p:bg>
    <p:spTree>
      <p:nvGrpSpPr>
        <p:cNvPr id="17" name="Shape 17"/>
        <p:cNvGrpSpPr/>
        <p:nvPr/>
      </p:nvGrpSpPr>
      <p:grpSpPr>
        <a:xfrm>
          <a:off x="0" y="0"/>
          <a:ext cx="0" cy="0"/>
          <a:chOff x="0" y="0"/>
          <a:chExt cx="0" cy="0"/>
        </a:xfrm>
      </p:grpSpPr>
      <p:sp>
        <p:nvSpPr>
          <p:cNvPr id="18" name="Google Shape;18;p3"/>
          <p:cNvSpPr/>
          <p:nvPr/>
        </p:nvSpPr>
        <p:spPr>
          <a:xfrm>
            <a:off x="1165500" y="1838375"/>
            <a:ext cx="3343800" cy="268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641650" y="1838375"/>
            <a:ext cx="3343800" cy="268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idx="1" type="subTitle"/>
          </p:nvPr>
        </p:nvSpPr>
        <p:spPr>
          <a:xfrm>
            <a:off x="1552731" y="3050500"/>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sp>
        <p:nvSpPr>
          <p:cNvPr id="21" name="Google Shape;21;p3"/>
          <p:cNvSpPr txBox="1"/>
          <p:nvPr>
            <p:ph idx="2" type="subTitle"/>
          </p:nvPr>
        </p:nvSpPr>
        <p:spPr>
          <a:xfrm>
            <a:off x="4794050" y="305050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22" name="Google Shape;22;p3"/>
          <p:cNvSpPr txBox="1"/>
          <p:nvPr>
            <p:ph type="ctrTitle"/>
          </p:nvPr>
        </p:nvSpPr>
        <p:spPr>
          <a:xfrm>
            <a:off x="1552731" y="2457900"/>
            <a:ext cx="27972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1pPr>
            <a:lvl2pPr lvl="1"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2pPr>
            <a:lvl3pPr lvl="2"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3pPr>
            <a:lvl4pPr lvl="3"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4pPr>
            <a:lvl5pPr lvl="4"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5pPr>
            <a:lvl6pPr lvl="5"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6pPr>
            <a:lvl7pPr lvl="6"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7pPr>
            <a:lvl8pPr lvl="7"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8pPr>
            <a:lvl9pPr lvl="8"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9pPr>
          </a:lstStyle>
          <a:p/>
        </p:txBody>
      </p:sp>
      <p:sp>
        <p:nvSpPr>
          <p:cNvPr id="23" name="Google Shape;23;p3"/>
          <p:cNvSpPr txBox="1"/>
          <p:nvPr>
            <p:ph idx="3" type="ctrTitle"/>
          </p:nvPr>
        </p:nvSpPr>
        <p:spPr>
          <a:xfrm>
            <a:off x="4794050" y="2457900"/>
            <a:ext cx="2797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1pPr>
            <a:lvl2pPr lvl="1"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2pPr>
            <a:lvl3pPr lvl="2"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3pPr>
            <a:lvl4pPr lvl="3"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4pPr>
            <a:lvl5pPr lvl="4"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5pPr>
            <a:lvl6pPr lvl="5"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6pPr>
            <a:lvl7pPr lvl="6"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7pPr>
            <a:lvl8pPr lvl="7"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8pPr>
            <a:lvl9pPr lvl="8"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9pPr>
          </a:lstStyle>
          <a:p/>
        </p:txBody>
      </p:sp>
      <p:sp>
        <p:nvSpPr>
          <p:cNvPr id="24" name="Google Shape;24;p3"/>
          <p:cNvSpPr txBox="1"/>
          <p:nvPr>
            <p:ph idx="4" type="ctrTitle"/>
          </p:nvPr>
        </p:nvSpPr>
        <p:spPr>
          <a:xfrm>
            <a:off x="1000125" y="134800"/>
            <a:ext cx="71439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25" name="Google Shape;25;p3"/>
          <p:cNvCxnSpPr>
            <a:stCxn id="24" idx="2"/>
          </p:cNvCxnSpPr>
          <p:nvPr/>
        </p:nvCxnSpPr>
        <p:spPr>
          <a:xfrm>
            <a:off x="4572075"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_1">
    <p:bg>
      <p:bgPr>
        <a:gradFill>
          <a:gsLst>
            <a:gs pos="0">
              <a:srgbClr val="10D6B6">
                <a:alpha val="70588"/>
              </a:srgbClr>
            </a:gs>
            <a:gs pos="100000">
              <a:srgbClr val="7337D4"/>
            </a:gs>
          </a:gsLst>
          <a:lin ang="0" scaled="0"/>
        </a:gra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2825950" y="15759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28" name="Google Shape;28;p4"/>
          <p:cNvSpPr txBox="1"/>
          <p:nvPr>
            <p:ph idx="1" type="subTitle"/>
          </p:nvPr>
        </p:nvSpPr>
        <p:spPr>
          <a:xfrm>
            <a:off x="3034050"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29" name="Google Shape;29;p4"/>
          <p:cNvSpPr txBox="1"/>
          <p:nvPr>
            <p:ph hasCustomPrompt="1" idx="2" type="title"/>
          </p:nvPr>
        </p:nvSpPr>
        <p:spPr>
          <a:xfrm>
            <a:off x="3110412"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p:nvPr>
            <p:ph idx="3" type="ctrTitle"/>
          </p:nvPr>
        </p:nvSpPr>
        <p:spPr>
          <a:xfrm>
            <a:off x="2826162"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1" name="Google Shape;31;p4"/>
          <p:cNvSpPr txBox="1"/>
          <p:nvPr>
            <p:ph idx="4" type="subTitle"/>
          </p:nvPr>
        </p:nvSpPr>
        <p:spPr>
          <a:xfrm>
            <a:off x="2998950"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2" name="Google Shape;32;p4"/>
          <p:cNvSpPr txBox="1"/>
          <p:nvPr>
            <p:ph hasCustomPrompt="1" idx="5" type="title"/>
          </p:nvPr>
        </p:nvSpPr>
        <p:spPr>
          <a:xfrm>
            <a:off x="3110412"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p:nvPr>
            <p:ph idx="6" type="ctrTitle"/>
          </p:nvPr>
        </p:nvSpPr>
        <p:spPr>
          <a:xfrm>
            <a:off x="4975625" y="15759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4" name="Google Shape;34;p4"/>
          <p:cNvSpPr txBox="1"/>
          <p:nvPr>
            <p:ph idx="7" type="subTitle"/>
          </p:nvPr>
        </p:nvSpPr>
        <p:spPr>
          <a:xfrm>
            <a:off x="5183500"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5" name="Google Shape;35;p4"/>
          <p:cNvSpPr txBox="1"/>
          <p:nvPr>
            <p:ph hasCustomPrompt="1" idx="8" type="title"/>
          </p:nvPr>
        </p:nvSpPr>
        <p:spPr>
          <a:xfrm>
            <a:off x="5259862"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4"/>
          <p:cNvSpPr txBox="1"/>
          <p:nvPr>
            <p:ph idx="9" type="ctrTitle"/>
          </p:nvPr>
        </p:nvSpPr>
        <p:spPr>
          <a:xfrm>
            <a:off x="4975587"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7" name="Google Shape;37;p4"/>
          <p:cNvSpPr txBox="1"/>
          <p:nvPr>
            <p:ph idx="13" type="subTitle"/>
          </p:nvPr>
        </p:nvSpPr>
        <p:spPr>
          <a:xfrm>
            <a:off x="5148400"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8" name="Google Shape;38;p4"/>
          <p:cNvSpPr txBox="1"/>
          <p:nvPr>
            <p:ph hasCustomPrompt="1" idx="14" type="title"/>
          </p:nvPr>
        </p:nvSpPr>
        <p:spPr>
          <a:xfrm>
            <a:off x="5259862"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p:nvPr>
            <p:ph idx="15" type="ctrTitle"/>
          </p:nvPr>
        </p:nvSpPr>
        <p:spPr>
          <a:xfrm rot="-5400000">
            <a:off x="6378350" y="1583700"/>
            <a:ext cx="3487500" cy="85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40" name="Google Shape;40;p4"/>
          <p:cNvCxnSpPr/>
          <p:nvPr/>
        </p:nvCxnSpPr>
        <p:spPr>
          <a:xfrm>
            <a:off x="8541292" y="-14700"/>
            <a:ext cx="0" cy="3669000"/>
          </a:xfrm>
          <a:prstGeom prst="straightConnector1">
            <a:avLst/>
          </a:prstGeom>
          <a:noFill/>
          <a:ln cap="flat" cmpd="sng" w="28575">
            <a:solidFill>
              <a:srgbClr val="FFFFFF"/>
            </a:solidFill>
            <a:prstDash val="solid"/>
            <a:round/>
            <a:headEnd len="med" w="med" type="none"/>
            <a:tailEnd len="med" w="med" type="none"/>
          </a:ln>
        </p:spPr>
      </p:cxnSp>
      <p:sp>
        <p:nvSpPr>
          <p:cNvPr id="41" name="Google Shape;41;p4"/>
          <p:cNvSpPr txBox="1"/>
          <p:nvPr>
            <p:ph idx="16" type="ctrTitle"/>
          </p:nvPr>
        </p:nvSpPr>
        <p:spPr>
          <a:xfrm>
            <a:off x="606175" y="1575950"/>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42" name="Google Shape;42;p4"/>
          <p:cNvSpPr txBox="1"/>
          <p:nvPr>
            <p:ph idx="17" type="subTitle"/>
          </p:nvPr>
        </p:nvSpPr>
        <p:spPr>
          <a:xfrm>
            <a:off x="849375"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43" name="Google Shape;43;p4"/>
          <p:cNvSpPr txBox="1"/>
          <p:nvPr>
            <p:ph hasCustomPrompt="1" idx="18" type="title"/>
          </p:nvPr>
        </p:nvSpPr>
        <p:spPr>
          <a:xfrm>
            <a:off x="925737"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4" name="Google Shape;44;p4"/>
          <p:cNvSpPr txBox="1"/>
          <p:nvPr>
            <p:ph idx="19" type="ctrTitle"/>
          </p:nvPr>
        </p:nvSpPr>
        <p:spPr>
          <a:xfrm>
            <a:off x="641487"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45" name="Google Shape;45;p4"/>
          <p:cNvSpPr txBox="1"/>
          <p:nvPr>
            <p:ph idx="20" type="subTitle"/>
          </p:nvPr>
        </p:nvSpPr>
        <p:spPr>
          <a:xfrm>
            <a:off x="814275"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46" name="Google Shape;46;p4"/>
          <p:cNvSpPr txBox="1"/>
          <p:nvPr>
            <p:ph hasCustomPrompt="1" idx="21" type="title"/>
          </p:nvPr>
        </p:nvSpPr>
        <p:spPr>
          <a:xfrm>
            <a:off x="925737"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7" name="Google Shape;47;p4"/>
          <p:cNvCxnSpPr/>
          <p:nvPr/>
        </p:nvCxnSpPr>
        <p:spPr>
          <a:xfrm>
            <a:off x="1089475" y="1712986"/>
            <a:ext cx="5795400" cy="0"/>
          </a:xfrm>
          <a:prstGeom prst="straightConnector1">
            <a:avLst/>
          </a:prstGeom>
          <a:noFill/>
          <a:ln cap="flat" cmpd="sng" w="28575">
            <a:solidFill>
              <a:srgbClr val="FFFFFF"/>
            </a:solidFill>
            <a:prstDash val="solid"/>
            <a:round/>
            <a:headEnd len="med" w="med" type="none"/>
            <a:tailEnd len="med" w="med" type="none"/>
          </a:ln>
        </p:spPr>
      </p:cxnSp>
      <p:cxnSp>
        <p:nvCxnSpPr>
          <p:cNvPr id="48" name="Google Shape;48;p4"/>
          <p:cNvCxnSpPr/>
          <p:nvPr/>
        </p:nvCxnSpPr>
        <p:spPr>
          <a:xfrm>
            <a:off x="1089475" y="3390061"/>
            <a:ext cx="57954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_1_1">
    <p:bg>
      <p:bgPr>
        <a:gradFill>
          <a:gsLst>
            <a:gs pos="0">
              <a:srgbClr val="10D6B6">
                <a:alpha val="70588"/>
              </a:srgbClr>
            </a:gs>
            <a:gs pos="100000">
              <a:srgbClr val="7337D4"/>
            </a:gs>
          </a:gsLst>
          <a:lin ang="0" scaled="0"/>
        </a:gradFill>
      </p:bgPr>
    </p:bg>
    <p:spTree>
      <p:nvGrpSpPr>
        <p:cNvPr id="49" name="Shape 49"/>
        <p:cNvGrpSpPr/>
        <p:nvPr/>
      </p:nvGrpSpPr>
      <p:grpSpPr>
        <a:xfrm>
          <a:off x="0" y="0"/>
          <a:ext cx="0" cy="0"/>
          <a:chOff x="0" y="0"/>
          <a:chExt cx="0" cy="0"/>
        </a:xfrm>
      </p:grpSpPr>
      <p:sp>
        <p:nvSpPr>
          <p:cNvPr id="50" name="Google Shape;50;p5"/>
          <p:cNvSpPr txBox="1"/>
          <p:nvPr>
            <p:ph hasCustomPrompt="1" type="title"/>
          </p:nvPr>
        </p:nvSpPr>
        <p:spPr>
          <a:xfrm>
            <a:off x="374450" y="1858700"/>
            <a:ext cx="1444800" cy="1619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5"/>
          <p:cNvSpPr txBox="1"/>
          <p:nvPr>
            <p:ph idx="2" type="ctrTitle"/>
          </p:nvPr>
        </p:nvSpPr>
        <p:spPr>
          <a:xfrm>
            <a:off x="1868249" y="2540048"/>
            <a:ext cx="329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52" name="Google Shape;52;p5"/>
          <p:cNvSpPr txBox="1"/>
          <p:nvPr>
            <p:ph idx="1" type="subTitle"/>
          </p:nvPr>
        </p:nvSpPr>
        <p:spPr>
          <a:xfrm>
            <a:off x="1868250" y="3180766"/>
            <a:ext cx="19065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cxnSp>
        <p:nvCxnSpPr>
          <p:cNvPr id="53" name="Google Shape;53;p5"/>
          <p:cNvCxnSpPr/>
          <p:nvPr/>
        </p:nvCxnSpPr>
        <p:spPr>
          <a:xfrm>
            <a:off x="0" y="3079800"/>
            <a:ext cx="40203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3">
  <p:cSld name="CUSTOM_1_1_1_1">
    <p:bg>
      <p:bgPr>
        <a:gradFill>
          <a:gsLst>
            <a:gs pos="0">
              <a:srgbClr val="10D6B6">
                <a:alpha val="70588"/>
              </a:srgbClr>
            </a:gs>
            <a:gs pos="100000">
              <a:srgbClr val="7337D4"/>
            </a:gs>
          </a:gsLst>
          <a:lin ang="0" scaled="0"/>
        </a:gradFill>
      </p:bgPr>
    </p:bg>
    <p:spTree>
      <p:nvGrpSpPr>
        <p:cNvPr id="54" name="Shape 54"/>
        <p:cNvGrpSpPr/>
        <p:nvPr/>
      </p:nvGrpSpPr>
      <p:grpSpPr>
        <a:xfrm>
          <a:off x="0" y="0"/>
          <a:ext cx="0" cy="0"/>
          <a:chOff x="0" y="0"/>
          <a:chExt cx="0" cy="0"/>
        </a:xfrm>
      </p:grpSpPr>
      <p:sp>
        <p:nvSpPr>
          <p:cNvPr id="55" name="Google Shape;55;p6"/>
          <p:cNvSpPr txBox="1"/>
          <p:nvPr>
            <p:ph hasCustomPrompt="1" type="title"/>
          </p:nvPr>
        </p:nvSpPr>
        <p:spPr>
          <a:xfrm flipH="1">
            <a:off x="7324862" y="1858700"/>
            <a:ext cx="1444800" cy="1619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6"/>
          <p:cNvSpPr txBox="1"/>
          <p:nvPr>
            <p:ph idx="2" type="ctrTitle"/>
          </p:nvPr>
        </p:nvSpPr>
        <p:spPr>
          <a:xfrm flipH="1">
            <a:off x="3981563" y="2540048"/>
            <a:ext cx="329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57" name="Google Shape;57;p6"/>
          <p:cNvSpPr txBox="1"/>
          <p:nvPr>
            <p:ph idx="1" type="subTitle"/>
          </p:nvPr>
        </p:nvSpPr>
        <p:spPr>
          <a:xfrm flipH="1">
            <a:off x="5369350" y="3180784"/>
            <a:ext cx="1906500" cy="73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cxnSp>
        <p:nvCxnSpPr>
          <p:cNvPr id="58" name="Google Shape;58;p6"/>
          <p:cNvCxnSpPr/>
          <p:nvPr/>
        </p:nvCxnSpPr>
        <p:spPr>
          <a:xfrm rot="10800000">
            <a:off x="5123712" y="3079800"/>
            <a:ext cx="40203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4">
  <p:cSld name="CUSTOM_1_1_1_1_1">
    <p:bg>
      <p:bgPr>
        <a:gradFill>
          <a:gsLst>
            <a:gs pos="0">
              <a:srgbClr val="10D6B6">
                <a:alpha val="70588"/>
              </a:srgbClr>
            </a:gs>
            <a:gs pos="100000">
              <a:srgbClr val="7337D4"/>
            </a:gs>
          </a:gsLst>
          <a:lin ang="0" scaled="0"/>
        </a:gradFill>
      </p:bgPr>
    </p:bg>
    <p:spTree>
      <p:nvGrpSpPr>
        <p:cNvPr id="59" name="Shape 59"/>
        <p:cNvGrpSpPr/>
        <p:nvPr/>
      </p:nvGrpSpPr>
      <p:grpSpPr>
        <a:xfrm>
          <a:off x="0" y="0"/>
          <a:ext cx="0" cy="0"/>
          <a:chOff x="0" y="0"/>
          <a:chExt cx="0" cy="0"/>
        </a:xfrm>
      </p:grpSpPr>
      <p:sp>
        <p:nvSpPr>
          <p:cNvPr id="60" name="Google Shape;60;p7"/>
          <p:cNvSpPr txBox="1"/>
          <p:nvPr>
            <p:ph hasCustomPrompt="1" type="title"/>
          </p:nvPr>
        </p:nvSpPr>
        <p:spPr>
          <a:xfrm flipH="1">
            <a:off x="7477262" y="1858700"/>
            <a:ext cx="1444800" cy="1619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7"/>
          <p:cNvSpPr txBox="1"/>
          <p:nvPr>
            <p:ph idx="2" type="ctrTitle"/>
          </p:nvPr>
        </p:nvSpPr>
        <p:spPr>
          <a:xfrm flipH="1">
            <a:off x="3829163" y="2540048"/>
            <a:ext cx="329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62" name="Google Shape;62;p7"/>
          <p:cNvSpPr txBox="1"/>
          <p:nvPr>
            <p:ph idx="1" type="subTitle"/>
          </p:nvPr>
        </p:nvSpPr>
        <p:spPr>
          <a:xfrm flipH="1">
            <a:off x="5216975" y="2952184"/>
            <a:ext cx="1906500" cy="73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cxnSp>
        <p:nvCxnSpPr>
          <p:cNvPr id="63" name="Google Shape;63;p7"/>
          <p:cNvCxnSpPr/>
          <p:nvPr/>
        </p:nvCxnSpPr>
        <p:spPr>
          <a:xfrm>
            <a:off x="7324850" y="-7600"/>
            <a:ext cx="0" cy="5158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6">
  <p:cSld name="CUSTOM_1_1_1_1_1_1">
    <p:bg>
      <p:bgPr>
        <a:gradFill>
          <a:gsLst>
            <a:gs pos="0">
              <a:srgbClr val="10D6B6">
                <a:alpha val="70588"/>
              </a:srgbClr>
            </a:gs>
            <a:gs pos="100000">
              <a:srgbClr val="7337D4"/>
            </a:gs>
          </a:gsLst>
          <a:lin ang="0" scaled="0"/>
        </a:gradFill>
      </p:bgPr>
    </p:bg>
    <p:spTree>
      <p:nvGrpSpPr>
        <p:cNvPr id="64" name="Shape 64"/>
        <p:cNvGrpSpPr/>
        <p:nvPr/>
      </p:nvGrpSpPr>
      <p:grpSpPr>
        <a:xfrm>
          <a:off x="0" y="0"/>
          <a:ext cx="0" cy="0"/>
          <a:chOff x="0" y="0"/>
          <a:chExt cx="0" cy="0"/>
        </a:xfrm>
      </p:grpSpPr>
      <p:sp>
        <p:nvSpPr>
          <p:cNvPr id="65" name="Google Shape;65;p8"/>
          <p:cNvSpPr txBox="1"/>
          <p:nvPr>
            <p:ph hasCustomPrompt="1" type="title"/>
          </p:nvPr>
        </p:nvSpPr>
        <p:spPr>
          <a:xfrm>
            <a:off x="303938" y="1858700"/>
            <a:ext cx="1444800" cy="1619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8"/>
          <p:cNvSpPr txBox="1"/>
          <p:nvPr>
            <p:ph idx="2" type="ctrTitle"/>
          </p:nvPr>
        </p:nvSpPr>
        <p:spPr>
          <a:xfrm>
            <a:off x="2102537" y="2540048"/>
            <a:ext cx="329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67" name="Google Shape;67;p8"/>
          <p:cNvSpPr txBox="1"/>
          <p:nvPr>
            <p:ph idx="1" type="subTitle"/>
          </p:nvPr>
        </p:nvSpPr>
        <p:spPr>
          <a:xfrm>
            <a:off x="2109125" y="2952184"/>
            <a:ext cx="1906500" cy="7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cxnSp>
        <p:nvCxnSpPr>
          <p:cNvPr id="68" name="Google Shape;68;p8"/>
          <p:cNvCxnSpPr/>
          <p:nvPr/>
        </p:nvCxnSpPr>
        <p:spPr>
          <a:xfrm>
            <a:off x="1901150" y="-7600"/>
            <a:ext cx="0" cy="5158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6">
    <p:bg>
      <p:bgPr>
        <a:gradFill>
          <a:gsLst>
            <a:gs pos="0">
              <a:srgbClr val="10D6B6">
                <a:alpha val="70588"/>
              </a:srgbClr>
            </a:gs>
            <a:gs pos="100000">
              <a:srgbClr val="7337D4"/>
            </a:gs>
          </a:gsLst>
          <a:lin ang="0" scaled="0"/>
        </a:gradFill>
      </p:bgPr>
    </p:bg>
    <p:spTree>
      <p:nvGrpSpPr>
        <p:cNvPr id="69" name="Shape 69"/>
        <p:cNvGrpSpPr/>
        <p:nvPr/>
      </p:nvGrpSpPr>
      <p:grpSpPr>
        <a:xfrm>
          <a:off x="0" y="0"/>
          <a:ext cx="0" cy="0"/>
          <a:chOff x="0" y="0"/>
          <a:chExt cx="0" cy="0"/>
        </a:xfrm>
      </p:grpSpPr>
      <p:sp>
        <p:nvSpPr>
          <p:cNvPr id="70" name="Google Shape;70;p9"/>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71" name="Google Shape;71;p9"/>
          <p:cNvCxnSpPr>
            <a:stCxn id="70"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CUSTOM_6_2">
    <p:bg>
      <p:bgPr>
        <a:gradFill>
          <a:gsLst>
            <a:gs pos="0">
              <a:srgbClr val="10D6B6">
                <a:alpha val="70588"/>
              </a:srgbClr>
            </a:gs>
            <a:gs pos="100000">
              <a:srgbClr val="7337D4"/>
            </a:gs>
          </a:gsLst>
          <a:lin ang="0" scaled="0"/>
        </a:gradFill>
      </p:bgPr>
    </p:bg>
    <p:spTree>
      <p:nvGrpSpPr>
        <p:cNvPr id="72" name="Shape 72"/>
        <p:cNvGrpSpPr/>
        <p:nvPr/>
      </p:nvGrpSpPr>
      <p:grpSpPr>
        <a:xfrm>
          <a:off x="0" y="0"/>
          <a:ext cx="0" cy="0"/>
          <a:chOff x="0" y="0"/>
          <a:chExt cx="0" cy="0"/>
        </a:xfrm>
      </p:grpSpPr>
      <p:sp>
        <p:nvSpPr>
          <p:cNvPr id="73" name="Google Shape;73;p10"/>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74" name="Google Shape;74;p10"/>
          <p:cNvCxnSpPr/>
          <p:nvPr/>
        </p:nvCxnSpPr>
        <p:spPr>
          <a:xfrm>
            <a:off x="-32325"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Saira ExtraCondensed SemiBold"/>
              <a:buNone/>
              <a:defRPr sz="2800">
                <a:solidFill>
                  <a:srgbClr val="434343"/>
                </a:solidFill>
                <a:latin typeface="Saira ExtraCondensed SemiBold"/>
                <a:ea typeface="Saira ExtraCondensed SemiBold"/>
                <a:cs typeface="Saira ExtraCondensed SemiBold"/>
                <a:sym typeface="Saira ExtraCondensed SemiBold"/>
              </a:defRPr>
            </a:lvl1pPr>
            <a:lvl2pPr lvl="1">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1pPr>
            <a:lvl2pPr indent="-304800" lvl="1" marL="9144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19" name="Shape 119"/>
        <p:cNvGrpSpPr/>
        <p:nvPr/>
      </p:nvGrpSpPr>
      <p:grpSpPr>
        <a:xfrm>
          <a:off x="0" y="0"/>
          <a:ext cx="0" cy="0"/>
          <a:chOff x="0" y="0"/>
          <a:chExt cx="0" cy="0"/>
        </a:xfrm>
      </p:grpSpPr>
      <p:sp>
        <p:nvSpPr>
          <p:cNvPr id="120" name="Google Shape;120;p16"/>
          <p:cNvSpPr txBox="1"/>
          <p:nvPr>
            <p:ph idx="1" type="subTitle"/>
          </p:nvPr>
        </p:nvSpPr>
        <p:spPr>
          <a:xfrm flipH="1">
            <a:off x="1144700" y="3316575"/>
            <a:ext cx="19344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Matthew Leong, Siddhant Chauhan, Chirag Ramesh, Grayson Taylor, </a:t>
            </a:r>
            <a:endParaRPr/>
          </a:p>
          <a:p>
            <a:pPr indent="0" lvl="0" marL="0" rtl="0" algn="l">
              <a:spcBef>
                <a:spcPts val="0"/>
              </a:spcBef>
              <a:spcAft>
                <a:spcPts val="0"/>
              </a:spcAft>
              <a:buNone/>
            </a:pPr>
            <a:r>
              <a:rPr lang="es"/>
              <a:t>David Cruz (Afternoon Cohort)</a:t>
            </a:r>
            <a:endParaRPr/>
          </a:p>
        </p:txBody>
      </p:sp>
      <p:sp>
        <p:nvSpPr>
          <p:cNvPr id="121" name="Google Shape;121;p16"/>
          <p:cNvSpPr txBox="1"/>
          <p:nvPr>
            <p:ph type="ctrTitle"/>
          </p:nvPr>
        </p:nvSpPr>
        <p:spPr>
          <a:xfrm flipH="1">
            <a:off x="-201075" y="1906075"/>
            <a:ext cx="5506500" cy="11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XBOX VS PS5 </a:t>
            </a:r>
            <a:endParaRPr>
              <a:latin typeface="Saira ExtraCondensed SemiBold"/>
              <a:ea typeface="Saira ExtraCondensed SemiBold"/>
              <a:cs typeface="Saira ExtraCondensed SemiBold"/>
              <a:sym typeface="Saira ExtraCondensed SemiBold"/>
            </a:endParaRPr>
          </a:p>
        </p:txBody>
      </p:sp>
      <p:pic>
        <p:nvPicPr>
          <p:cNvPr id="122" name="Google Shape;122;p16"/>
          <p:cNvPicPr preferRelativeResize="0"/>
          <p:nvPr/>
        </p:nvPicPr>
        <p:blipFill>
          <a:blip r:embed="rId3">
            <a:alphaModFix/>
          </a:blip>
          <a:stretch>
            <a:fillRect/>
          </a:stretch>
        </p:blipFill>
        <p:spPr>
          <a:xfrm>
            <a:off x="4612400" y="389200"/>
            <a:ext cx="4300148" cy="4231048"/>
          </a:xfrm>
          <a:prstGeom prst="rect">
            <a:avLst/>
          </a:prstGeom>
          <a:noFill/>
          <a:ln>
            <a:noFill/>
          </a:ln>
          <a:effectLst>
            <a:outerShdw blurRad="57150" rotWithShape="0" algn="bl" dir="5400000" dist="19050">
              <a:srgbClr val="000000">
                <a:alpha val="50000"/>
              </a:srgbClr>
            </a:outerShdw>
          </a:effectLst>
        </p:spPr>
      </p:pic>
      <p:pic>
        <p:nvPicPr>
          <p:cNvPr id="123" name="Google Shape;123;p16"/>
          <p:cNvPicPr preferRelativeResize="0"/>
          <p:nvPr/>
        </p:nvPicPr>
        <p:blipFill>
          <a:blip r:embed="rId4">
            <a:alphaModFix amt="66000"/>
          </a:blip>
          <a:stretch>
            <a:fillRect/>
          </a:stretch>
        </p:blipFill>
        <p:spPr>
          <a:xfrm>
            <a:off x="166350" y="142400"/>
            <a:ext cx="1122650" cy="1122650"/>
          </a:xfrm>
          <a:prstGeom prst="rect">
            <a:avLst/>
          </a:prstGeom>
          <a:noFill/>
          <a:ln>
            <a:noFill/>
          </a:ln>
          <a:effectLst>
            <a:reflection blurRad="0" dir="5400000" dist="38100" endA="0" endPos="10000" fadeDir="5400012" kx="0" rotWithShape="0" algn="bl" stA="20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idx="1" type="subTitle"/>
          </p:nvPr>
        </p:nvSpPr>
        <p:spPr>
          <a:xfrm flipH="1">
            <a:off x="1320363" y="2194700"/>
            <a:ext cx="15069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t>Casual Gamers </a:t>
            </a:r>
            <a:endParaRPr b="1" sz="1600" u="sng"/>
          </a:p>
          <a:p>
            <a:pPr indent="0" lvl="0" marL="0" rtl="0" algn="l">
              <a:spcBef>
                <a:spcPts val="0"/>
              </a:spcBef>
              <a:spcAft>
                <a:spcPts val="0"/>
              </a:spcAft>
              <a:buNone/>
            </a:pPr>
            <a:r>
              <a:t/>
            </a:r>
            <a:endParaRPr b="1" sz="1600" u="sng"/>
          </a:p>
        </p:txBody>
      </p:sp>
      <p:sp>
        <p:nvSpPr>
          <p:cNvPr id="201" name="Google Shape;201;p25"/>
          <p:cNvSpPr txBox="1"/>
          <p:nvPr>
            <p:ph type="ctrTitle"/>
          </p:nvPr>
        </p:nvSpPr>
        <p:spPr>
          <a:xfrm>
            <a:off x="1958625" y="364400"/>
            <a:ext cx="4606200" cy="77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Attribute Lift Analysis</a:t>
            </a:r>
            <a:endParaRPr/>
          </a:p>
        </p:txBody>
      </p:sp>
      <p:sp>
        <p:nvSpPr>
          <p:cNvPr id="202" name="Google Shape;202;p25"/>
          <p:cNvSpPr txBox="1"/>
          <p:nvPr>
            <p:ph idx="1" type="subTitle"/>
          </p:nvPr>
        </p:nvSpPr>
        <p:spPr>
          <a:xfrm flipH="1">
            <a:off x="5523475" y="2220950"/>
            <a:ext cx="16869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t>Hardcore Gamers</a:t>
            </a:r>
            <a:endParaRPr b="1" sz="1600" u="sng"/>
          </a:p>
          <a:p>
            <a:pPr indent="0" lvl="0" marL="0" rtl="0" algn="l">
              <a:spcBef>
                <a:spcPts val="0"/>
              </a:spcBef>
              <a:spcAft>
                <a:spcPts val="0"/>
              </a:spcAft>
              <a:buNone/>
            </a:pPr>
            <a:r>
              <a:t/>
            </a:r>
            <a:endParaRPr b="1" sz="1600" u="sng"/>
          </a:p>
        </p:txBody>
      </p:sp>
      <p:pic>
        <p:nvPicPr>
          <p:cNvPr id="203" name="Google Shape;203;p25"/>
          <p:cNvPicPr preferRelativeResize="0"/>
          <p:nvPr/>
        </p:nvPicPr>
        <p:blipFill>
          <a:blip r:embed="rId3">
            <a:alphaModFix/>
          </a:blip>
          <a:stretch>
            <a:fillRect/>
          </a:stretch>
        </p:blipFill>
        <p:spPr>
          <a:xfrm>
            <a:off x="330250" y="2952425"/>
            <a:ext cx="4053875" cy="1592875"/>
          </a:xfrm>
          <a:prstGeom prst="rect">
            <a:avLst/>
          </a:prstGeom>
          <a:noFill/>
          <a:ln>
            <a:noFill/>
          </a:ln>
        </p:spPr>
      </p:pic>
      <p:pic>
        <p:nvPicPr>
          <p:cNvPr id="204" name="Google Shape;204;p25"/>
          <p:cNvPicPr preferRelativeResize="0"/>
          <p:nvPr/>
        </p:nvPicPr>
        <p:blipFill>
          <a:blip r:embed="rId4">
            <a:alphaModFix/>
          </a:blip>
          <a:stretch>
            <a:fillRect/>
          </a:stretch>
        </p:blipFill>
        <p:spPr>
          <a:xfrm>
            <a:off x="4768000" y="2952425"/>
            <a:ext cx="3764259" cy="159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subTitle"/>
          </p:nvPr>
        </p:nvSpPr>
        <p:spPr>
          <a:xfrm flipH="1">
            <a:off x="524100" y="2065938"/>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a:t>
            </a:r>
            <a:r>
              <a:rPr b="1" lang="es" sz="2000" u="sng"/>
              <a:t> </a:t>
            </a:r>
            <a:endParaRPr b="1" sz="2000" u="sng"/>
          </a:p>
          <a:p>
            <a:pPr indent="0" lvl="0" marL="0" rtl="0" algn="l">
              <a:spcBef>
                <a:spcPts val="0"/>
              </a:spcBef>
              <a:spcAft>
                <a:spcPts val="0"/>
              </a:spcAft>
              <a:buNone/>
            </a:pPr>
            <a:r>
              <a:t/>
            </a:r>
            <a:endParaRPr b="1" sz="2000" u="sng"/>
          </a:p>
        </p:txBody>
      </p:sp>
      <p:sp>
        <p:nvSpPr>
          <p:cNvPr id="210" name="Google Shape;210;p26"/>
          <p:cNvSpPr txBox="1"/>
          <p:nvPr>
            <p:ph type="ctrTitle"/>
          </p:nvPr>
        </p:nvSpPr>
        <p:spPr>
          <a:xfrm>
            <a:off x="2521501" y="6469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Sentiment </a:t>
            </a:r>
            <a:r>
              <a:rPr lang="es"/>
              <a:t>Analysis</a:t>
            </a:r>
            <a:endParaRPr/>
          </a:p>
          <a:p>
            <a:pPr indent="0" lvl="0" marL="0" rtl="0" algn="ctr">
              <a:spcBef>
                <a:spcPts val="0"/>
              </a:spcBef>
              <a:spcAft>
                <a:spcPts val="0"/>
              </a:spcAft>
              <a:buNone/>
            </a:pPr>
            <a:r>
              <a:rPr lang="es"/>
              <a:t>Hardcore Gamers</a:t>
            </a:r>
            <a:endParaRPr/>
          </a:p>
        </p:txBody>
      </p:sp>
      <p:sp>
        <p:nvSpPr>
          <p:cNvPr id="211" name="Google Shape;211;p26"/>
          <p:cNvSpPr txBox="1"/>
          <p:nvPr>
            <p:ph idx="1" type="subTitle"/>
          </p:nvPr>
        </p:nvSpPr>
        <p:spPr>
          <a:xfrm flipH="1">
            <a:off x="5522063" y="2065950"/>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a:t>
            </a:r>
            <a:r>
              <a:rPr b="1" lang="es" sz="2000" u="sng"/>
              <a:t> </a:t>
            </a:r>
            <a:endParaRPr b="1" sz="2000" u="sng"/>
          </a:p>
          <a:p>
            <a:pPr indent="0" lvl="0" marL="0" rtl="0" algn="l">
              <a:spcBef>
                <a:spcPts val="0"/>
              </a:spcBef>
              <a:spcAft>
                <a:spcPts val="0"/>
              </a:spcAft>
              <a:buNone/>
            </a:pPr>
            <a:r>
              <a:t/>
            </a:r>
            <a:endParaRPr b="1" sz="2000" u="sng"/>
          </a:p>
        </p:txBody>
      </p:sp>
      <p:pic>
        <p:nvPicPr>
          <p:cNvPr id="212" name="Google Shape;212;p26"/>
          <p:cNvPicPr preferRelativeResize="0"/>
          <p:nvPr/>
        </p:nvPicPr>
        <p:blipFill>
          <a:blip r:embed="rId3">
            <a:alphaModFix/>
          </a:blip>
          <a:stretch>
            <a:fillRect/>
          </a:stretch>
        </p:blipFill>
        <p:spPr>
          <a:xfrm>
            <a:off x="4814150" y="2736550"/>
            <a:ext cx="4264075" cy="1561500"/>
          </a:xfrm>
          <a:prstGeom prst="rect">
            <a:avLst/>
          </a:prstGeom>
          <a:noFill/>
          <a:ln>
            <a:noFill/>
          </a:ln>
        </p:spPr>
      </p:pic>
      <p:pic>
        <p:nvPicPr>
          <p:cNvPr id="213" name="Google Shape;213;p26"/>
          <p:cNvPicPr preferRelativeResize="0"/>
          <p:nvPr/>
        </p:nvPicPr>
        <p:blipFill>
          <a:blip r:embed="rId4">
            <a:alphaModFix/>
          </a:blip>
          <a:stretch>
            <a:fillRect/>
          </a:stretch>
        </p:blipFill>
        <p:spPr>
          <a:xfrm>
            <a:off x="108675" y="2736550"/>
            <a:ext cx="4264075" cy="1728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 type="subTitle"/>
          </p:nvPr>
        </p:nvSpPr>
        <p:spPr>
          <a:xfrm flipH="1">
            <a:off x="524100" y="2065938"/>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a:t>
            </a:r>
            <a:endParaRPr b="1" sz="2000" u="sng"/>
          </a:p>
          <a:p>
            <a:pPr indent="0" lvl="0" marL="0" rtl="0" algn="l">
              <a:spcBef>
                <a:spcPts val="0"/>
              </a:spcBef>
              <a:spcAft>
                <a:spcPts val="0"/>
              </a:spcAft>
              <a:buNone/>
            </a:pPr>
            <a:r>
              <a:t/>
            </a:r>
            <a:endParaRPr b="1" sz="2000" u="sng"/>
          </a:p>
        </p:txBody>
      </p:sp>
      <p:sp>
        <p:nvSpPr>
          <p:cNvPr id="219" name="Google Shape;219;p27"/>
          <p:cNvSpPr txBox="1"/>
          <p:nvPr>
            <p:ph type="ctrTitle"/>
          </p:nvPr>
        </p:nvSpPr>
        <p:spPr>
          <a:xfrm>
            <a:off x="2521501" y="6469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Sentiment Analysis</a:t>
            </a:r>
            <a:endParaRPr/>
          </a:p>
          <a:p>
            <a:pPr indent="0" lvl="0" marL="0" rtl="0" algn="ctr">
              <a:spcBef>
                <a:spcPts val="0"/>
              </a:spcBef>
              <a:spcAft>
                <a:spcPts val="0"/>
              </a:spcAft>
              <a:buNone/>
            </a:pPr>
            <a:r>
              <a:rPr lang="es"/>
              <a:t>Casual Gamers</a:t>
            </a:r>
            <a:endParaRPr/>
          </a:p>
        </p:txBody>
      </p:sp>
      <p:sp>
        <p:nvSpPr>
          <p:cNvPr id="220" name="Google Shape;220;p27"/>
          <p:cNvSpPr txBox="1"/>
          <p:nvPr>
            <p:ph idx="1" type="subTitle"/>
          </p:nvPr>
        </p:nvSpPr>
        <p:spPr>
          <a:xfrm flipH="1">
            <a:off x="5522063" y="2065950"/>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a:t>
            </a:r>
            <a:endParaRPr b="1" sz="2000" u="sng"/>
          </a:p>
          <a:p>
            <a:pPr indent="0" lvl="0" marL="0" rtl="0" algn="l">
              <a:spcBef>
                <a:spcPts val="0"/>
              </a:spcBef>
              <a:spcAft>
                <a:spcPts val="0"/>
              </a:spcAft>
              <a:buNone/>
            </a:pPr>
            <a:r>
              <a:t/>
            </a:r>
            <a:endParaRPr b="1" sz="2000" u="sng"/>
          </a:p>
        </p:txBody>
      </p:sp>
      <p:pic>
        <p:nvPicPr>
          <p:cNvPr id="221" name="Google Shape;221;p27"/>
          <p:cNvPicPr preferRelativeResize="0"/>
          <p:nvPr/>
        </p:nvPicPr>
        <p:blipFill>
          <a:blip r:embed="rId3">
            <a:alphaModFix/>
          </a:blip>
          <a:stretch>
            <a:fillRect/>
          </a:stretch>
        </p:blipFill>
        <p:spPr>
          <a:xfrm>
            <a:off x="5001884" y="2727662"/>
            <a:ext cx="4065491" cy="1632600"/>
          </a:xfrm>
          <a:prstGeom prst="rect">
            <a:avLst/>
          </a:prstGeom>
          <a:noFill/>
          <a:ln>
            <a:noFill/>
          </a:ln>
        </p:spPr>
      </p:pic>
      <p:pic>
        <p:nvPicPr>
          <p:cNvPr id="222" name="Google Shape;222;p27"/>
          <p:cNvPicPr preferRelativeResize="0"/>
          <p:nvPr/>
        </p:nvPicPr>
        <p:blipFill>
          <a:blip r:embed="rId4">
            <a:alphaModFix/>
          </a:blip>
          <a:stretch>
            <a:fillRect/>
          </a:stretch>
        </p:blipFill>
        <p:spPr>
          <a:xfrm>
            <a:off x="354100" y="2727650"/>
            <a:ext cx="4065500" cy="1787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Fan-base</a:t>
            </a:r>
            <a:r>
              <a:rPr b="1" lang="es" sz="2000" u="sng"/>
              <a:t> </a:t>
            </a:r>
            <a:endParaRPr b="1" sz="2000" u="sng"/>
          </a:p>
          <a:p>
            <a:pPr indent="0" lvl="0" marL="0" rtl="0" algn="l">
              <a:spcBef>
                <a:spcPts val="0"/>
              </a:spcBef>
              <a:spcAft>
                <a:spcPts val="0"/>
              </a:spcAft>
              <a:buNone/>
            </a:pPr>
            <a:r>
              <a:t/>
            </a:r>
            <a:endParaRPr b="1" sz="2000" u="sng"/>
          </a:p>
        </p:txBody>
      </p:sp>
      <p:sp>
        <p:nvSpPr>
          <p:cNvPr id="228" name="Google Shape;228;p28"/>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Top 5 Attributes</a:t>
            </a:r>
            <a:endParaRPr/>
          </a:p>
        </p:txBody>
      </p:sp>
      <p:sp>
        <p:nvSpPr>
          <p:cNvPr id="229" name="Google Shape;229;p28"/>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Fan-base</a:t>
            </a:r>
            <a:r>
              <a:rPr b="1" lang="es" sz="2000" u="sng"/>
              <a:t> </a:t>
            </a:r>
            <a:endParaRPr b="1" sz="2000" u="sng"/>
          </a:p>
          <a:p>
            <a:pPr indent="0" lvl="0" marL="0" rtl="0" algn="l">
              <a:spcBef>
                <a:spcPts val="0"/>
              </a:spcBef>
              <a:spcAft>
                <a:spcPts val="0"/>
              </a:spcAft>
              <a:buNone/>
            </a:pPr>
            <a:r>
              <a:t/>
            </a:r>
            <a:endParaRPr b="1" sz="2000" u="sng"/>
          </a:p>
        </p:txBody>
      </p:sp>
      <p:pic>
        <p:nvPicPr>
          <p:cNvPr id="230" name="Google Shape;230;p28"/>
          <p:cNvPicPr preferRelativeResize="0"/>
          <p:nvPr/>
        </p:nvPicPr>
        <p:blipFill>
          <a:blip r:embed="rId3">
            <a:alphaModFix/>
          </a:blip>
          <a:stretch>
            <a:fillRect/>
          </a:stretch>
        </p:blipFill>
        <p:spPr>
          <a:xfrm>
            <a:off x="5783175" y="1689463"/>
            <a:ext cx="1423309" cy="2998438"/>
          </a:xfrm>
          <a:prstGeom prst="rect">
            <a:avLst/>
          </a:prstGeom>
          <a:noFill/>
          <a:ln>
            <a:noFill/>
          </a:ln>
        </p:spPr>
      </p:pic>
      <p:pic>
        <p:nvPicPr>
          <p:cNvPr id="231" name="Google Shape;231;p28"/>
          <p:cNvPicPr preferRelativeResize="0"/>
          <p:nvPr/>
        </p:nvPicPr>
        <p:blipFill>
          <a:blip r:embed="rId4">
            <a:alphaModFix/>
          </a:blip>
          <a:stretch>
            <a:fillRect/>
          </a:stretch>
        </p:blipFill>
        <p:spPr>
          <a:xfrm>
            <a:off x="316275" y="1887538"/>
            <a:ext cx="1828800" cy="280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Fan-base </a:t>
            </a:r>
            <a:endParaRPr b="1" sz="2000" u="sng"/>
          </a:p>
          <a:p>
            <a:pPr indent="0" lvl="0" marL="0" rtl="0" algn="l">
              <a:spcBef>
                <a:spcPts val="0"/>
              </a:spcBef>
              <a:spcAft>
                <a:spcPts val="0"/>
              </a:spcAft>
              <a:buNone/>
            </a:pPr>
            <a:r>
              <a:t/>
            </a:r>
            <a:endParaRPr b="1" sz="2000" u="sng"/>
          </a:p>
        </p:txBody>
      </p:sp>
      <p:sp>
        <p:nvSpPr>
          <p:cNvPr id="237" name="Google Shape;237;p29"/>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
        <p:nvSpPr>
          <p:cNvPr id="238" name="Google Shape;238;p29"/>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Fan-base </a:t>
            </a:r>
            <a:endParaRPr b="1" sz="2000" u="sng"/>
          </a:p>
          <a:p>
            <a:pPr indent="0" lvl="0" marL="0" rtl="0" algn="l">
              <a:spcBef>
                <a:spcPts val="0"/>
              </a:spcBef>
              <a:spcAft>
                <a:spcPts val="0"/>
              </a:spcAft>
              <a:buNone/>
            </a:pPr>
            <a:r>
              <a:t/>
            </a:r>
            <a:endParaRPr b="1" sz="2000" u="sng"/>
          </a:p>
        </p:txBody>
      </p:sp>
      <p:pic>
        <p:nvPicPr>
          <p:cNvPr id="239" name="Google Shape;239;p29"/>
          <p:cNvPicPr preferRelativeResize="0"/>
          <p:nvPr/>
        </p:nvPicPr>
        <p:blipFill>
          <a:blip r:embed="rId3">
            <a:alphaModFix/>
          </a:blip>
          <a:stretch>
            <a:fillRect/>
          </a:stretch>
        </p:blipFill>
        <p:spPr>
          <a:xfrm>
            <a:off x="4845450" y="2328350"/>
            <a:ext cx="4209300" cy="1837150"/>
          </a:xfrm>
          <a:prstGeom prst="rect">
            <a:avLst/>
          </a:prstGeom>
          <a:noFill/>
          <a:ln>
            <a:noFill/>
          </a:ln>
        </p:spPr>
      </p:pic>
      <p:pic>
        <p:nvPicPr>
          <p:cNvPr id="240" name="Google Shape;240;p29"/>
          <p:cNvPicPr preferRelativeResize="0"/>
          <p:nvPr/>
        </p:nvPicPr>
        <p:blipFill>
          <a:blip r:embed="rId4">
            <a:alphaModFix/>
          </a:blip>
          <a:stretch>
            <a:fillRect/>
          </a:stretch>
        </p:blipFill>
        <p:spPr>
          <a:xfrm>
            <a:off x="316275" y="2328352"/>
            <a:ext cx="4209300" cy="1837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idx="2" type="ctrTitle"/>
          </p:nvPr>
        </p:nvSpPr>
        <p:spPr>
          <a:xfrm>
            <a:off x="2485450" y="-2868777"/>
            <a:ext cx="3782400" cy="599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t>Conclusion </a:t>
            </a:r>
            <a:endParaRPr sz="2500"/>
          </a:p>
          <a:p>
            <a:pPr indent="0" lvl="0" marL="0" rtl="0" algn="ctr">
              <a:spcBef>
                <a:spcPts val="0"/>
              </a:spcBef>
              <a:spcAft>
                <a:spcPts val="0"/>
              </a:spcAft>
              <a:buNone/>
            </a:pPr>
            <a:r>
              <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2" type="ctrTitle"/>
          </p:nvPr>
        </p:nvSpPr>
        <p:spPr>
          <a:xfrm>
            <a:off x="2583350" y="-2912102"/>
            <a:ext cx="3782400" cy="599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t>01010100 01101000 01100001 01101110 01101011 00100000 01111001 01101111 01110101 </a:t>
            </a:r>
            <a:endParaRPr sz="2500"/>
          </a:p>
          <a:p>
            <a:pPr indent="0" lvl="0" marL="0" rtl="0" algn="ctr">
              <a:spcBef>
                <a:spcPts val="0"/>
              </a:spcBef>
              <a:spcAft>
                <a:spcPts val="0"/>
              </a:spcAft>
              <a:buClr>
                <a:schemeClr val="dk1"/>
              </a:buClr>
              <a:buSzPts val="1100"/>
              <a:buFont typeface="Arial"/>
              <a:buNone/>
            </a:pPr>
            <a:r>
              <a:rPr lang="es" sz="2500"/>
              <a:t>THANK YOU!</a:t>
            </a:r>
            <a:endParaRPr sz="2500"/>
          </a:p>
          <a:p>
            <a:pPr indent="0" lvl="0" marL="0" rtl="0" algn="ctr">
              <a:spcBef>
                <a:spcPts val="0"/>
              </a:spcBef>
              <a:spcAft>
                <a:spcPts val="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27" name="Shape 127"/>
        <p:cNvGrpSpPr/>
        <p:nvPr/>
      </p:nvGrpSpPr>
      <p:grpSpPr>
        <a:xfrm>
          <a:off x="0" y="0"/>
          <a:ext cx="0" cy="0"/>
          <a:chOff x="0" y="0"/>
          <a:chExt cx="0" cy="0"/>
        </a:xfrm>
      </p:grpSpPr>
      <p:sp>
        <p:nvSpPr>
          <p:cNvPr id="128" name="Google Shape;128;p17"/>
          <p:cNvSpPr txBox="1"/>
          <p:nvPr>
            <p:ph idx="15" type="ctrTitle"/>
          </p:nvPr>
        </p:nvSpPr>
        <p:spPr>
          <a:xfrm rot="-5400000">
            <a:off x="6378350" y="1583700"/>
            <a:ext cx="3487500" cy="8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TABLE OF CONTENTS</a:t>
            </a:r>
            <a:endParaRPr/>
          </a:p>
        </p:txBody>
      </p:sp>
      <p:sp>
        <p:nvSpPr>
          <p:cNvPr id="129" name="Google Shape;129;p17"/>
          <p:cNvSpPr txBox="1"/>
          <p:nvPr>
            <p:ph idx="2" type="title"/>
          </p:nvPr>
        </p:nvSpPr>
        <p:spPr>
          <a:xfrm>
            <a:off x="3110412"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solidFill>
                <a:srgbClr val="FFFFFF"/>
              </a:solidFill>
            </a:endParaRPr>
          </a:p>
        </p:txBody>
      </p:sp>
      <p:sp>
        <p:nvSpPr>
          <p:cNvPr id="130" name="Google Shape;130;p17"/>
          <p:cNvSpPr txBox="1"/>
          <p:nvPr>
            <p:ph idx="5" type="title"/>
          </p:nvPr>
        </p:nvSpPr>
        <p:spPr>
          <a:xfrm>
            <a:off x="3110412"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05</a:t>
            </a:r>
            <a:endParaRPr>
              <a:solidFill>
                <a:srgbClr val="FFFFFF"/>
              </a:solidFill>
            </a:endParaRPr>
          </a:p>
        </p:txBody>
      </p:sp>
      <p:sp>
        <p:nvSpPr>
          <p:cNvPr id="131" name="Google Shape;131;p17"/>
          <p:cNvSpPr txBox="1"/>
          <p:nvPr>
            <p:ph idx="8" type="title"/>
          </p:nvPr>
        </p:nvSpPr>
        <p:spPr>
          <a:xfrm>
            <a:off x="5259862"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32" name="Google Shape;132;p17"/>
          <p:cNvSpPr txBox="1"/>
          <p:nvPr>
            <p:ph idx="14" type="title"/>
          </p:nvPr>
        </p:nvSpPr>
        <p:spPr>
          <a:xfrm>
            <a:off x="5259862"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33" name="Google Shape;133;p17"/>
          <p:cNvSpPr txBox="1"/>
          <p:nvPr>
            <p:ph idx="6" type="ctrTitle"/>
          </p:nvPr>
        </p:nvSpPr>
        <p:spPr>
          <a:xfrm>
            <a:off x="4975625" y="15759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PRE-PROCESSING</a:t>
            </a:r>
            <a:endParaRPr/>
          </a:p>
        </p:txBody>
      </p:sp>
      <p:sp>
        <p:nvSpPr>
          <p:cNvPr id="134" name="Google Shape;134;p17"/>
          <p:cNvSpPr txBox="1"/>
          <p:nvPr>
            <p:ph idx="9" type="ctrTitle"/>
          </p:nvPr>
        </p:nvSpPr>
        <p:spPr>
          <a:xfrm>
            <a:off x="4975587"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INSIGHTS </a:t>
            </a:r>
            <a:endParaRPr/>
          </a:p>
        </p:txBody>
      </p:sp>
      <p:sp>
        <p:nvSpPr>
          <p:cNvPr id="135" name="Google Shape;135;p17"/>
          <p:cNvSpPr txBox="1"/>
          <p:nvPr>
            <p:ph idx="16" type="ctrTitle"/>
          </p:nvPr>
        </p:nvSpPr>
        <p:spPr>
          <a:xfrm>
            <a:off x="606175" y="1575950"/>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PROBLEM</a:t>
            </a:r>
            <a:endParaRPr/>
          </a:p>
        </p:txBody>
      </p:sp>
      <p:sp>
        <p:nvSpPr>
          <p:cNvPr id="136" name="Google Shape;136;p17"/>
          <p:cNvSpPr txBox="1"/>
          <p:nvPr>
            <p:ph idx="18" type="title"/>
          </p:nvPr>
        </p:nvSpPr>
        <p:spPr>
          <a:xfrm>
            <a:off x="925737"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37" name="Google Shape;137;p17"/>
          <p:cNvSpPr txBox="1"/>
          <p:nvPr>
            <p:ph idx="19" type="ctrTitle"/>
          </p:nvPr>
        </p:nvSpPr>
        <p:spPr>
          <a:xfrm>
            <a:off x="641487"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lt1"/>
                </a:solidFill>
              </a:rPr>
              <a:t>ANALYSIS </a:t>
            </a:r>
            <a:endParaRPr/>
          </a:p>
        </p:txBody>
      </p:sp>
      <p:sp>
        <p:nvSpPr>
          <p:cNvPr id="138" name="Google Shape;138;p17"/>
          <p:cNvSpPr txBox="1"/>
          <p:nvPr>
            <p:ph idx="21" type="title"/>
          </p:nvPr>
        </p:nvSpPr>
        <p:spPr>
          <a:xfrm>
            <a:off x="925737"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39" name="Google Shape;139;p17"/>
          <p:cNvSpPr txBox="1"/>
          <p:nvPr>
            <p:ph type="ctrTitle"/>
          </p:nvPr>
        </p:nvSpPr>
        <p:spPr>
          <a:xfrm>
            <a:off x="2825950" y="15759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DATA SOURCE </a:t>
            </a:r>
            <a:endParaRPr/>
          </a:p>
        </p:txBody>
      </p:sp>
      <p:sp>
        <p:nvSpPr>
          <p:cNvPr id="140" name="Google Shape;140;p17"/>
          <p:cNvSpPr txBox="1"/>
          <p:nvPr>
            <p:ph idx="3" type="ctrTitle"/>
          </p:nvPr>
        </p:nvSpPr>
        <p:spPr>
          <a:xfrm>
            <a:off x="2826162"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44" name="Shape 144"/>
        <p:cNvGrpSpPr/>
        <p:nvPr/>
      </p:nvGrpSpPr>
      <p:grpSpPr>
        <a:xfrm>
          <a:off x="0" y="0"/>
          <a:ext cx="0" cy="0"/>
          <a:chOff x="0" y="0"/>
          <a:chExt cx="0" cy="0"/>
        </a:xfrm>
      </p:grpSpPr>
      <p:sp>
        <p:nvSpPr>
          <p:cNvPr id="145" name="Google Shape;145;p18"/>
          <p:cNvSpPr txBox="1"/>
          <p:nvPr>
            <p:ph idx="2" type="ctrTitle"/>
          </p:nvPr>
        </p:nvSpPr>
        <p:spPr>
          <a:xfrm>
            <a:off x="1868249" y="2540048"/>
            <a:ext cx="329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 </a:t>
            </a:r>
            <a:endParaRPr/>
          </a:p>
        </p:txBody>
      </p:sp>
      <p:sp>
        <p:nvSpPr>
          <p:cNvPr id="146" name="Google Shape;146;p18"/>
          <p:cNvSpPr txBox="1"/>
          <p:nvPr>
            <p:ph type="title"/>
          </p:nvPr>
        </p:nvSpPr>
        <p:spPr>
          <a:xfrm>
            <a:off x="374450" y="1858700"/>
            <a:ext cx="1444800" cy="1619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01</a:t>
            </a:r>
            <a:endParaRPr/>
          </a:p>
        </p:txBody>
      </p:sp>
      <p:sp>
        <p:nvSpPr>
          <p:cNvPr id="147" name="Google Shape;147;p18"/>
          <p:cNvSpPr txBox="1"/>
          <p:nvPr>
            <p:ph idx="1" type="subTitle"/>
          </p:nvPr>
        </p:nvSpPr>
        <p:spPr>
          <a:xfrm>
            <a:off x="1868250" y="3180766"/>
            <a:ext cx="19065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WHY IT MATTERS</a:t>
            </a:r>
            <a:endParaRPr sz="1200"/>
          </a:p>
        </p:txBody>
      </p:sp>
      <p:pic>
        <p:nvPicPr>
          <p:cNvPr id="148" name="Google Shape;148;p18"/>
          <p:cNvPicPr preferRelativeResize="0"/>
          <p:nvPr/>
        </p:nvPicPr>
        <p:blipFill>
          <a:blip r:embed="rId3">
            <a:alphaModFix amt="70000"/>
          </a:blip>
          <a:stretch>
            <a:fillRect/>
          </a:stretch>
        </p:blipFill>
        <p:spPr>
          <a:xfrm>
            <a:off x="4631050" y="178450"/>
            <a:ext cx="3405427" cy="1915547"/>
          </a:xfrm>
          <a:prstGeom prst="rect">
            <a:avLst/>
          </a:prstGeom>
          <a:noFill/>
          <a:ln>
            <a:noFill/>
          </a:ln>
          <a:effectLst>
            <a:reflection blurRad="0" dir="5400000" dist="38100" endA="0" endPos="30000" fadeDir="5400012" kx="0" rotWithShape="0" algn="bl" stPos="0" sy="-100000" ky="0"/>
          </a:effectLst>
        </p:spPr>
      </p:pic>
      <p:pic>
        <p:nvPicPr>
          <p:cNvPr id="149" name="Google Shape;149;p18"/>
          <p:cNvPicPr preferRelativeResize="0"/>
          <p:nvPr/>
        </p:nvPicPr>
        <p:blipFill>
          <a:blip r:embed="rId4">
            <a:alphaModFix/>
          </a:blip>
          <a:stretch>
            <a:fillRect/>
          </a:stretch>
        </p:blipFill>
        <p:spPr>
          <a:xfrm>
            <a:off x="4631050" y="2657100"/>
            <a:ext cx="3405425" cy="2334000"/>
          </a:xfrm>
          <a:prstGeom prst="rect">
            <a:avLst/>
          </a:prstGeom>
          <a:noFill/>
          <a:ln>
            <a:noFill/>
          </a:ln>
          <a:effectLst>
            <a:reflection blurRad="0" dir="5400000" dist="38100" endA="0" endPos="30000" fadeDir="5400012" kx="0" rotWithShape="0" algn="bl" stA="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Comments of posts based on keywords “Xbox Series X” and “PS5” on reddit split across 4 demographics.</a:t>
            </a:r>
            <a:endParaRPr/>
          </a:p>
          <a:p>
            <a:pPr indent="-304800" lvl="0" marL="457200" rtl="0" algn="l">
              <a:spcBef>
                <a:spcPts val="0"/>
              </a:spcBef>
              <a:spcAft>
                <a:spcPts val="0"/>
              </a:spcAft>
              <a:buSzPts val="1200"/>
              <a:buChar char="●"/>
            </a:pPr>
            <a:r>
              <a:rPr lang="es"/>
              <a:t>Hardcore Demographic: r/games</a:t>
            </a:r>
            <a:endParaRPr/>
          </a:p>
          <a:p>
            <a:pPr indent="-304800" lvl="0" marL="457200" rtl="0" algn="l">
              <a:spcBef>
                <a:spcPts val="0"/>
              </a:spcBef>
              <a:spcAft>
                <a:spcPts val="0"/>
              </a:spcAft>
              <a:buSzPts val="1200"/>
              <a:buChar char="●"/>
            </a:pPr>
            <a:r>
              <a:rPr lang="es"/>
              <a:t>Casual Demographic: r/gaming</a:t>
            </a:r>
            <a:endParaRPr/>
          </a:p>
          <a:p>
            <a:pPr indent="-304800" lvl="0" marL="457200" rtl="0" algn="l">
              <a:spcBef>
                <a:spcPts val="0"/>
              </a:spcBef>
              <a:spcAft>
                <a:spcPts val="0"/>
              </a:spcAft>
              <a:buSzPts val="1200"/>
              <a:buChar char="●"/>
            </a:pPr>
            <a:r>
              <a:rPr lang="es"/>
              <a:t>Dedicated Xbox fans: r/xboxone</a:t>
            </a:r>
            <a:endParaRPr/>
          </a:p>
          <a:p>
            <a:pPr indent="-304800" lvl="0" marL="457200" rtl="0" algn="l">
              <a:spcBef>
                <a:spcPts val="0"/>
              </a:spcBef>
              <a:spcAft>
                <a:spcPts val="0"/>
              </a:spcAft>
              <a:buSzPts val="1200"/>
              <a:buChar char="●"/>
            </a:pPr>
            <a:r>
              <a:rPr lang="es"/>
              <a:t>Dedicated PS5 fans: r/PS5</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lt1"/>
                </a:solidFill>
              </a:rPr>
              <a:t>Popular posts and comments obtained passing a certain upvote threshold.</a:t>
            </a:r>
            <a:endParaRPr sz="1600"/>
          </a:p>
        </p:txBody>
      </p:sp>
      <p:sp>
        <p:nvSpPr>
          <p:cNvPr id="155" name="Google Shape;155;p19"/>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Data Source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t>Casual and Hardcore Gaming Subreddits</a:t>
            </a:r>
            <a:endParaRPr b="1" sz="1600"/>
          </a:p>
          <a:p>
            <a:pPr indent="-323850" lvl="0" marL="457200" rtl="0" algn="l">
              <a:spcBef>
                <a:spcPts val="0"/>
              </a:spcBef>
              <a:spcAft>
                <a:spcPts val="0"/>
              </a:spcAft>
              <a:buSzPts val="1500"/>
              <a:buChar char="●"/>
            </a:pPr>
            <a:r>
              <a:rPr lang="es" sz="1500"/>
              <a:t>Exploratory analysis through word frequency </a:t>
            </a:r>
            <a:endParaRPr sz="1500"/>
          </a:p>
          <a:p>
            <a:pPr indent="-323850" lvl="1" marL="914400" rtl="0" algn="l">
              <a:spcBef>
                <a:spcPts val="0"/>
              </a:spcBef>
              <a:spcAft>
                <a:spcPts val="0"/>
              </a:spcAft>
              <a:buSzPts val="1500"/>
              <a:buChar char="○"/>
            </a:pPr>
            <a:r>
              <a:rPr lang="es" sz="1500"/>
              <a:t>PC showed up very frequently</a:t>
            </a:r>
            <a:endParaRPr sz="1500"/>
          </a:p>
          <a:p>
            <a:pPr indent="-323850" lvl="0" marL="457200" rtl="0" algn="l">
              <a:spcBef>
                <a:spcPts val="0"/>
              </a:spcBef>
              <a:spcAft>
                <a:spcPts val="0"/>
              </a:spcAft>
              <a:buSzPts val="1500"/>
              <a:buChar char="●"/>
            </a:pPr>
            <a:r>
              <a:rPr lang="es" sz="1500"/>
              <a:t>Created a file with XBOX, PS5, PC and alternative names used for each</a:t>
            </a:r>
            <a:endParaRPr sz="1500"/>
          </a:p>
          <a:p>
            <a:pPr indent="-323850" lvl="0" marL="457200" rtl="0" algn="l">
              <a:spcBef>
                <a:spcPts val="0"/>
              </a:spcBef>
              <a:spcAft>
                <a:spcPts val="0"/>
              </a:spcAft>
              <a:buSzPts val="1500"/>
              <a:buChar char="●"/>
            </a:pPr>
            <a:r>
              <a:rPr lang="es" sz="1500"/>
              <a:t>Created a list of attributes that people use qualify the consoles </a:t>
            </a:r>
            <a:endParaRPr sz="1500"/>
          </a:p>
          <a:p>
            <a:pPr indent="-323850" lvl="1" marL="914400" rtl="0" algn="l">
              <a:spcBef>
                <a:spcPts val="0"/>
              </a:spcBef>
              <a:spcAft>
                <a:spcPts val="0"/>
              </a:spcAft>
              <a:buSzPts val="1500"/>
              <a:buChar char="○"/>
            </a:pPr>
            <a:r>
              <a:rPr lang="es" sz="1500"/>
              <a:t>Frequency analysis to get top 5 attributes </a:t>
            </a:r>
            <a:endParaRPr sz="1500"/>
          </a:p>
          <a:p>
            <a:pPr indent="-323850" lvl="0" marL="457200" rtl="0" algn="l">
              <a:spcBef>
                <a:spcPts val="0"/>
              </a:spcBef>
              <a:spcAft>
                <a:spcPts val="0"/>
              </a:spcAft>
              <a:buSzPts val="1500"/>
              <a:buChar char="●"/>
            </a:pPr>
            <a:r>
              <a:rPr lang="es" sz="1500"/>
              <a:t>Lift Analysis </a:t>
            </a:r>
            <a:endParaRPr sz="1500"/>
          </a:p>
          <a:p>
            <a:pPr indent="-323850" lvl="1" marL="914400" rtl="0" algn="l">
              <a:spcBef>
                <a:spcPts val="0"/>
              </a:spcBef>
              <a:spcAft>
                <a:spcPts val="0"/>
              </a:spcAft>
              <a:buSzPts val="1500"/>
              <a:buChar char="○"/>
            </a:pPr>
            <a:r>
              <a:rPr lang="es" sz="1500"/>
              <a:t>Console to Console</a:t>
            </a:r>
            <a:endParaRPr sz="1500"/>
          </a:p>
          <a:p>
            <a:pPr indent="-323850" lvl="1" marL="914400" rtl="0" algn="l">
              <a:spcBef>
                <a:spcPts val="0"/>
              </a:spcBef>
              <a:spcAft>
                <a:spcPts val="0"/>
              </a:spcAft>
              <a:buSzPts val="1500"/>
              <a:buChar char="○"/>
            </a:pPr>
            <a:r>
              <a:rPr lang="es" sz="1500"/>
              <a:t>Console and attributes</a:t>
            </a:r>
            <a:endParaRPr sz="1500"/>
          </a:p>
          <a:p>
            <a:pPr indent="-323850" lvl="1" marL="914400" rtl="0" algn="l">
              <a:spcBef>
                <a:spcPts val="0"/>
              </a:spcBef>
              <a:spcAft>
                <a:spcPts val="0"/>
              </a:spcAft>
              <a:buSzPts val="1500"/>
              <a:buChar char="○"/>
            </a:pPr>
            <a:r>
              <a:rPr lang="es" sz="1500"/>
              <a:t>Aspiration</a:t>
            </a:r>
            <a:endParaRPr sz="1500"/>
          </a:p>
          <a:p>
            <a:pPr indent="-323850" lvl="0" marL="457200" rtl="0" algn="l">
              <a:spcBef>
                <a:spcPts val="0"/>
              </a:spcBef>
              <a:spcAft>
                <a:spcPts val="0"/>
              </a:spcAft>
              <a:buSzPts val="1500"/>
              <a:buChar char="●"/>
            </a:pPr>
            <a:r>
              <a:rPr lang="es" sz="1500"/>
              <a:t>Sentiment Analysis using vader</a:t>
            </a:r>
            <a:endParaRPr sz="1500"/>
          </a:p>
          <a:p>
            <a:pPr indent="-323850" lvl="1" marL="914400" rtl="0" algn="l">
              <a:spcBef>
                <a:spcPts val="0"/>
              </a:spcBef>
              <a:spcAft>
                <a:spcPts val="0"/>
              </a:spcAft>
              <a:buSzPts val="1500"/>
              <a:buChar char="○"/>
            </a:pPr>
            <a:r>
              <a:rPr lang="es" sz="1500"/>
              <a:t>filter for XBOX</a:t>
            </a:r>
            <a:endParaRPr sz="1500"/>
          </a:p>
          <a:p>
            <a:pPr indent="-323850" lvl="1" marL="914400" rtl="0" algn="l">
              <a:spcBef>
                <a:spcPts val="0"/>
              </a:spcBef>
              <a:spcAft>
                <a:spcPts val="0"/>
              </a:spcAft>
              <a:buSzPts val="1500"/>
              <a:buChar char="○"/>
            </a:pPr>
            <a:r>
              <a:rPr lang="es" sz="1500"/>
              <a:t>filter for PS5</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sz="1600"/>
          </a:p>
        </p:txBody>
      </p:sp>
      <p:sp>
        <p:nvSpPr>
          <p:cNvPr id="161" name="Google Shape;161;p20"/>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Analytical Approach</a:t>
            </a:r>
            <a:endParaRPr/>
          </a:p>
          <a:p>
            <a:pPr indent="0" lvl="0" marL="0" rtl="0" algn="r">
              <a:spcBef>
                <a:spcPts val="0"/>
              </a:spcBef>
              <a:spcAft>
                <a:spcPts val="0"/>
              </a:spcAft>
              <a:buNone/>
            </a:pPr>
            <a:r>
              <a:rPr lang="es"/>
              <a:t>General Subreddits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600"/>
              <a:t>Sub-Reddits forXbox &amp; PS5</a:t>
            </a:r>
            <a:endParaRPr b="1" sz="1600"/>
          </a:p>
          <a:p>
            <a:pPr indent="0" lvl="0" marL="0" rtl="0" algn="ctr">
              <a:lnSpc>
                <a:spcPct val="150000"/>
              </a:lnSpc>
              <a:spcBef>
                <a:spcPts val="0"/>
              </a:spcBef>
              <a:spcAft>
                <a:spcPts val="0"/>
              </a:spcAft>
              <a:buNone/>
            </a:pPr>
            <a:r>
              <a:rPr lang="es" sz="1500"/>
              <a:t>Frequency of attributes ( Top 5 )</a:t>
            </a:r>
            <a:endParaRPr sz="1500"/>
          </a:p>
          <a:p>
            <a:pPr indent="0" lvl="0" marL="0" rtl="0" algn="ctr">
              <a:lnSpc>
                <a:spcPct val="150000"/>
              </a:lnSpc>
              <a:spcBef>
                <a:spcPts val="0"/>
              </a:spcBef>
              <a:spcAft>
                <a:spcPts val="0"/>
              </a:spcAft>
              <a:buNone/>
            </a:pPr>
            <a:r>
              <a:rPr lang="es" sz="1500"/>
              <a:t>General Word Frequency Analysis </a:t>
            </a:r>
            <a:endParaRPr sz="1500"/>
          </a:p>
          <a:p>
            <a:pPr indent="0" lvl="0" marL="0" rtl="0" algn="ctr">
              <a:lnSpc>
                <a:spcPct val="150000"/>
              </a:lnSpc>
              <a:spcBef>
                <a:spcPts val="0"/>
              </a:spcBef>
              <a:spcAft>
                <a:spcPts val="0"/>
              </a:spcAft>
              <a:buNone/>
            </a:pPr>
            <a:r>
              <a:rPr lang="es" sz="1500"/>
              <a:t>Sentiment Analysis</a:t>
            </a:r>
            <a:endParaRPr sz="1500"/>
          </a:p>
          <a:p>
            <a:pPr indent="0" lvl="0" marL="0" rtl="0" algn="ctr">
              <a:lnSpc>
                <a:spcPct val="150000"/>
              </a:lnSpc>
              <a:spcBef>
                <a:spcPts val="0"/>
              </a:spcBef>
              <a:spcAft>
                <a:spcPts val="0"/>
              </a:spcAft>
              <a:buNone/>
            </a:pPr>
            <a:r>
              <a:t/>
            </a:r>
            <a:endParaRPr sz="1600"/>
          </a:p>
        </p:txBody>
      </p:sp>
      <p:sp>
        <p:nvSpPr>
          <p:cNvPr id="167" name="Google Shape;167;p21"/>
          <p:cNvSpPr txBox="1"/>
          <p:nvPr>
            <p:ph type="ctrTitle"/>
          </p:nvPr>
        </p:nvSpPr>
        <p:spPr>
          <a:xfrm>
            <a:off x="477026" y="1862650"/>
            <a:ext cx="4209300" cy="8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Analytical Approach</a:t>
            </a:r>
            <a:endParaRPr/>
          </a:p>
          <a:p>
            <a:pPr indent="0" lvl="0" marL="0" rtl="0" algn="ctr">
              <a:spcBef>
                <a:spcPts val="0"/>
              </a:spcBef>
              <a:spcAft>
                <a:spcPts val="0"/>
              </a:spcAft>
              <a:buNone/>
            </a:pPr>
            <a:r>
              <a:rPr lang="es"/>
              <a:t>Dedicated Fan-bases Sub-reddits</a:t>
            </a:r>
            <a:endParaRPr/>
          </a:p>
        </p:txBody>
      </p:sp>
      <p:pic>
        <p:nvPicPr>
          <p:cNvPr id="168" name="Google Shape;168;p21"/>
          <p:cNvPicPr preferRelativeResize="0"/>
          <p:nvPr/>
        </p:nvPicPr>
        <p:blipFill>
          <a:blip r:embed="rId3">
            <a:alphaModFix/>
          </a:blip>
          <a:stretch>
            <a:fillRect/>
          </a:stretch>
        </p:blipFill>
        <p:spPr>
          <a:xfrm>
            <a:off x="5189375" y="2305725"/>
            <a:ext cx="3486050" cy="196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74" name="Google Shape;174;p22"/>
          <p:cNvSpPr txBox="1"/>
          <p:nvPr>
            <p:ph type="ctrTitle"/>
          </p:nvPr>
        </p:nvSpPr>
        <p:spPr>
          <a:xfrm>
            <a:off x="2510676" y="66860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Console to Console</a:t>
            </a:r>
            <a:r>
              <a:rPr lang="es"/>
              <a:t> Lift Analysis</a:t>
            </a:r>
            <a:endParaRPr/>
          </a:p>
        </p:txBody>
      </p:sp>
      <p:sp>
        <p:nvSpPr>
          <p:cNvPr id="175" name="Google Shape;175;p22"/>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Gamers </a:t>
            </a:r>
            <a:endParaRPr b="1" sz="2000" u="sng"/>
          </a:p>
          <a:p>
            <a:pPr indent="0" lvl="0" marL="0" rtl="0" algn="l">
              <a:spcBef>
                <a:spcPts val="0"/>
              </a:spcBef>
              <a:spcAft>
                <a:spcPts val="0"/>
              </a:spcAft>
              <a:buNone/>
            </a:pPr>
            <a:r>
              <a:t/>
            </a:r>
            <a:endParaRPr b="1" sz="2000" u="sng"/>
          </a:p>
        </p:txBody>
      </p:sp>
      <p:pic>
        <p:nvPicPr>
          <p:cNvPr id="176" name="Google Shape;176;p22"/>
          <p:cNvPicPr preferRelativeResize="0"/>
          <p:nvPr/>
        </p:nvPicPr>
        <p:blipFill>
          <a:blip r:embed="rId3">
            <a:alphaModFix/>
          </a:blip>
          <a:stretch>
            <a:fillRect/>
          </a:stretch>
        </p:blipFill>
        <p:spPr>
          <a:xfrm>
            <a:off x="4668050" y="2068475"/>
            <a:ext cx="4209300" cy="1846450"/>
          </a:xfrm>
          <a:prstGeom prst="rect">
            <a:avLst/>
          </a:prstGeom>
          <a:noFill/>
          <a:ln>
            <a:noFill/>
          </a:ln>
        </p:spPr>
      </p:pic>
      <p:pic>
        <p:nvPicPr>
          <p:cNvPr id="177" name="Google Shape;177;p22"/>
          <p:cNvPicPr preferRelativeResize="0"/>
          <p:nvPr/>
        </p:nvPicPr>
        <p:blipFill>
          <a:blip r:embed="rId4">
            <a:alphaModFix/>
          </a:blip>
          <a:stretch>
            <a:fillRect/>
          </a:stretch>
        </p:blipFill>
        <p:spPr>
          <a:xfrm>
            <a:off x="141575" y="2068474"/>
            <a:ext cx="4056148" cy="184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83" name="Google Shape;183;p23"/>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Aspirational Analysis</a:t>
            </a:r>
            <a:endParaRPr/>
          </a:p>
        </p:txBody>
      </p:sp>
      <p:pic>
        <p:nvPicPr>
          <p:cNvPr id="184" name="Google Shape;184;p23"/>
          <p:cNvPicPr preferRelativeResize="0"/>
          <p:nvPr/>
        </p:nvPicPr>
        <p:blipFill>
          <a:blip r:embed="rId3">
            <a:alphaModFix/>
          </a:blip>
          <a:stretch>
            <a:fillRect/>
          </a:stretch>
        </p:blipFill>
        <p:spPr>
          <a:xfrm>
            <a:off x="316275" y="1840275"/>
            <a:ext cx="2647342" cy="1972000"/>
          </a:xfrm>
          <a:prstGeom prst="rect">
            <a:avLst/>
          </a:prstGeom>
          <a:noFill/>
          <a:ln>
            <a:noFill/>
          </a:ln>
        </p:spPr>
      </p:pic>
      <p:pic>
        <p:nvPicPr>
          <p:cNvPr id="185" name="Google Shape;185;p23"/>
          <p:cNvPicPr preferRelativeResize="0"/>
          <p:nvPr/>
        </p:nvPicPr>
        <p:blipFill>
          <a:blip r:embed="rId4">
            <a:alphaModFix/>
          </a:blip>
          <a:stretch>
            <a:fillRect/>
          </a:stretch>
        </p:blipFill>
        <p:spPr>
          <a:xfrm>
            <a:off x="5585425" y="1806800"/>
            <a:ext cx="2667319" cy="1972000"/>
          </a:xfrm>
          <a:prstGeom prst="rect">
            <a:avLst/>
          </a:prstGeom>
          <a:noFill/>
          <a:ln>
            <a:noFill/>
          </a:ln>
        </p:spPr>
      </p:pic>
      <p:sp>
        <p:nvSpPr>
          <p:cNvPr id="186" name="Google Shape;186;p23"/>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a:t>
            </a:r>
            <a:r>
              <a:rPr b="1" lang="es" sz="2000" u="sng"/>
              <a:t>Gamers </a:t>
            </a:r>
            <a:endParaRPr b="1" sz="2000" u="sng"/>
          </a:p>
          <a:p>
            <a:pPr indent="0" lvl="0" marL="0" rtl="0" algn="l">
              <a:spcBef>
                <a:spcPts val="0"/>
              </a:spcBef>
              <a:spcAft>
                <a:spcPts val="0"/>
              </a:spcAft>
              <a:buNone/>
            </a:pPr>
            <a:r>
              <a:t/>
            </a:r>
            <a:endParaRPr b="1" sz="20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92" name="Google Shape;192;p24"/>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Top 5 Attributes</a:t>
            </a:r>
            <a:endParaRPr/>
          </a:p>
        </p:txBody>
      </p:sp>
      <p:sp>
        <p:nvSpPr>
          <p:cNvPr id="193" name="Google Shape;193;p24"/>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Gamers </a:t>
            </a:r>
            <a:endParaRPr b="1" sz="2000" u="sng"/>
          </a:p>
          <a:p>
            <a:pPr indent="0" lvl="0" marL="0" rtl="0" algn="l">
              <a:spcBef>
                <a:spcPts val="0"/>
              </a:spcBef>
              <a:spcAft>
                <a:spcPts val="0"/>
              </a:spcAft>
              <a:buNone/>
            </a:pPr>
            <a:r>
              <a:t/>
            </a:r>
            <a:endParaRPr b="1" sz="2000" u="sng"/>
          </a:p>
        </p:txBody>
      </p:sp>
      <p:pic>
        <p:nvPicPr>
          <p:cNvPr id="194" name="Google Shape;194;p24"/>
          <p:cNvPicPr preferRelativeResize="0"/>
          <p:nvPr/>
        </p:nvPicPr>
        <p:blipFill>
          <a:blip r:embed="rId3">
            <a:alphaModFix/>
          </a:blip>
          <a:stretch>
            <a:fillRect/>
          </a:stretch>
        </p:blipFill>
        <p:spPr>
          <a:xfrm>
            <a:off x="5460875" y="1908650"/>
            <a:ext cx="2616525" cy="2054550"/>
          </a:xfrm>
          <a:prstGeom prst="rect">
            <a:avLst/>
          </a:prstGeom>
          <a:noFill/>
          <a:ln>
            <a:noFill/>
          </a:ln>
        </p:spPr>
      </p:pic>
      <p:pic>
        <p:nvPicPr>
          <p:cNvPr id="195" name="Google Shape;195;p24"/>
          <p:cNvPicPr preferRelativeResize="0"/>
          <p:nvPr/>
        </p:nvPicPr>
        <p:blipFill>
          <a:blip r:embed="rId4">
            <a:alphaModFix/>
          </a:blip>
          <a:stretch>
            <a:fillRect/>
          </a:stretch>
        </p:blipFill>
        <p:spPr>
          <a:xfrm>
            <a:off x="184900" y="1908653"/>
            <a:ext cx="2211000" cy="21159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ometric Gradient Social Media Strategy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